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sldIdLst>
    <p:sldId id="256" r:id="rId2"/>
    <p:sldId id="257" r:id="rId3"/>
    <p:sldId id="260" r:id="rId4"/>
    <p:sldId id="261" r:id="rId5"/>
    <p:sldId id="262" r:id="rId6"/>
    <p:sldId id="276" r:id="rId7"/>
    <p:sldId id="258" r:id="rId8"/>
    <p:sldId id="277" r:id="rId9"/>
    <p:sldId id="300" r:id="rId10"/>
    <p:sldId id="263" r:id="rId11"/>
    <p:sldId id="269" r:id="rId12"/>
    <p:sldId id="266" r:id="rId13"/>
    <p:sldId id="270" r:id="rId14"/>
    <p:sldId id="282" r:id="rId15"/>
    <p:sldId id="272" r:id="rId16"/>
    <p:sldId id="283" r:id="rId17"/>
    <p:sldId id="284" r:id="rId18"/>
    <p:sldId id="288" r:id="rId19"/>
    <p:sldId id="290" r:id="rId20"/>
    <p:sldId id="291" r:id="rId21"/>
    <p:sldId id="294" r:id="rId22"/>
    <p:sldId id="296" r:id="rId23"/>
    <p:sldId id="297" r:id="rId24"/>
    <p:sldId id="298" r:id="rId25"/>
    <p:sldId id="285" r:id="rId26"/>
    <p:sldId id="275" r:id="rId27"/>
    <p:sldId id="274" r:id="rId28"/>
    <p:sldId id="286" r:id="rId29"/>
    <p:sldId id="287" r:id="rId30"/>
    <p:sldId id="264" r:id="rId31"/>
    <p:sldId id="279" r:id="rId32"/>
    <p:sldId id="280" r:id="rId33"/>
    <p:sldId id="301"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28E64EF7-7414-409D-A41A-61A4E436C4F2}">
          <p14:sldIdLst>
            <p14:sldId id="256"/>
          </p14:sldIdLst>
        </p14:section>
        <p14:section name="探討問題" id="{A72F43EE-C769-4CE6-A441-AF21B5B60CAA}">
          <p14:sldIdLst>
            <p14:sldId id="257"/>
            <p14:sldId id="260"/>
            <p14:sldId id="261"/>
            <p14:sldId id="262"/>
            <p14:sldId id="276"/>
          </p14:sldIdLst>
        </p14:section>
        <p14:section name="解決方法" id="{55D8C420-2933-4DC8-ADDE-06C685D806C5}">
          <p14:sldIdLst>
            <p14:sldId id="258"/>
            <p14:sldId id="277"/>
          </p14:sldIdLst>
        </p14:section>
        <p14:section name="程式架構剖析" id="{A19BB620-9388-40DC-9BD1-8AF48F175489}">
          <p14:sldIdLst>
            <p14:sldId id="300"/>
            <p14:sldId id="263"/>
            <p14:sldId id="269"/>
            <p14:sldId id="266"/>
            <p14:sldId id="270"/>
            <p14:sldId id="282"/>
            <p14:sldId id="272"/>
            <p14:sldId id="283"/>
            <p14:sldId id="284"/>
            <p14:sldId id="288"/>
            <p14:sldId id="290"/>
            <p14:sldId id="291"/>
            <p14:sldId id="294"/>
            <p14:sldId id="296"/>
            <p14:sldId id="297"/>
            <p14:sldId id="298"/>
            <p14:sldId id="285"/>
            <p14:sldId id="275"/>
            <p14:sldId id="274"/>
            <p14:sldId id="286"/>
            <p14:sldId id="287"/>
          </p14:sldIdLst>
        </p14:section>
        <p14:section name="研究成果及結論" id="{1955B4DE-996B-4350-9E0B-A6F8483E220A}">
          <p14:sldIdLst>
            <p14:sldId id="264"/>
          </p14:sldIdLst>
        </p14:section>
        <p14:section name="專題的貢獻" id="{8AAB2250-BF32-418F-AA82-C782DBA9C71D}">
          <p14:sldIdLst>
            <p14:sldId id="279"/>
          </p14:sldIdLst>
        </p14:section>
        <p14:section name="未來展望" id="{8752703E-BA19-4272-923B-838950D8D4E8}">
          <p14:sldIdLst>
            <p14:sldId id="280"/>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6" autoAdjust="0"/>
    <p:restoredTop sz="94660"/>
  </p:normalViewPr>
  <p:slideViewPr>
    <p:cSldViewPr snapToGrid="0">
      <p:cViewPr varScale="1">
        <p:scale>
          <a:sx n="87" d="100"/>
          <a:sy n="87" d="100"/>
        </p:scale>
        <p:origin x="298" y="7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353349CC-FD1B-4AAB-8D5C-BFBCC86A92BB}" type="datetimeFigureOut">
              <a:rPr lang="zh-TW" altLang="en-US" smtClean="0"/>
              <a:t>2019/12/30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56E672B-C3CC-4B5B-BBBE-FDB62616DC85}" type="slidenum">
              <a:rPr lang="zh-TW" altLang="en-US" smtClean="0"/>
              <a:t>‹#›</a:t>
            </a:fld>
            <a:endParaRPr lang="zh-TW" altLang="en-US"/>
          </a:p>
        </p:txBody>
      </p:sp>
    </p:spTree>
    <p:extLst>
      <p:ext uri="{BB962C8B-B14F-4D97-AF65-F5344CB8AC3E}">
        <p14:creationId xmlns:p14="http://schemas.microsoft.com/office/powerpoint/2010/main" val="1318187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353349CC-FD1B-4AAB-8D5C-BFBCC86A92BB}" type="datetimeFigureOut">
              <a:rPr lang="zh-TW" altLang="en-US" smtClean="0"/>
              <a:t>2019/12/30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56E672B-C3CC-4B5B-BBBE-FDB62616DC85}" type="slidenum">
              <a:rPr lang="zh-TW" altLang="en-US" smtClean="0"/>
              <a:t>‹#›</a:t>
            </a:fld>
            <a:endParaRPr lang="zh-TW" altLang="en-US"/>
          </a:p>
        </p:txBody>
      </p:sp>
    </p:spTree>
    <p:extLst>
      <p:ext uri="{BB962C8B-B14F-4D97-AF65-F5344CB8AC3E}">
        <p14:creationId xmlns:p14="http://schemas.microsoft.com/office/powerpoint/2010/main" val="91319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353349CC-FD1B-4AAB-8D5C-BFBCC86A92BB}" type="datetimeFigureOut">
              <a:rPr lang="zh-TW" altLang="en-US" smtClean="0"/>
              <a:t>2019/12/30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56E672B-C3CC-4B5B-BBBE-FDB62616DC85}" type="slidenum">
              <a:rPr lang="zh-TW" altLang="en-US" smtClean="0"/>
              <a:t>‹#›</a:t>
            </a:fld>
            <a:endParaRPr lang="zh-TW"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464849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353349CC-FD1B-4AAB-8D5C-BFBCC86A92BB}" type="datetimeFigureOut">
              <a:rPr lang="zh-TW" altLang="en-US" smtClean="0"/>
              <a:t>2019/12/30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56E672B-C3CC-4B5B-BBBE-FDB62616DC85}" type="slidenum">
              <a:rPr lang="zh-TW" altLang="en-US" smtClean="0"/>
              <a:t>‹#›</a:t>
            </a:fld>
            <a:endParaRPr lang="zh-TW" altLang="en-US"/>
          </a:p>
        </p:txBody>
      </p:sp>
    </p:spTree>
    <p:extLst>
      <p:ext uri="{BB962C8B-B14F-4D97-AF65-F5344CB8AC3E}">
        <p14:creationId xmlns:p14="http://schemas.microsoft.com/office/powerpoint/2010/main" val="3775948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353349CC-FD1B-4AAB-8D5C-BFBCC86A92BB}" type="datetimeFigureOut">
              <a:rPr lang="zh-TW" altLang="en-US" smtClean="0"/>
              <a:t>2019/12/30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56E672B-C3CC-4B5B-BBBE-FDB62616DC85}" type="slidenum">
              <a:rPr lang="zh-TW" altLang="en-US" smtClean="0"/>
              <a:t>‹#›</a:t>
            </a:fld>
            <a:endParaRPr lang="zh-TW"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564987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353349CC-FD1B-4AAB-8D5C-BFBCC86A92BB}" type="datetimeFigureOut">
              <a:rPr lang="zh-TW" altLang="en-US" smtClean="0"/>
              <a:t>2019/12/30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56E672B-C3CC-4B5B-BBBE-FDB62616DC85}" type="slidenum">
              <a:rPr lang="zh-TW" altLang="en-US" smtClean="0"/>
              <a:t>‹#›</a:t>
            </a:fld>
            <a:endParaRPr lang="zh-TW" altLang="en-US"/>
          </a:p>
        </p:txBody>
      </p:sp>
    </p:spTree>
    <p:extLst>
      <p:ext uri="{BB962C8B-B14F-4D97-AF65-F5344CB8AC3E}">
        <p14:creationId xmlns:p14="http://schemas.microsoft.com/office/powerpoint/2010/main" val="36206407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53349CC-FD1B-4AAB-8D5C-BFBCC86A92BB}" type="datetimeFigureOut">
              <a:rPr lang="zh-TW" altLang="en-US" smtClean="0"/>
              <a:t>2019/12/30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56E672B-C3CC-4B5B-BBBE-FDB62616DC85}" type="slidenum">
              <a:rPr lang="zh-TW" altLang="en-US" smtClean="0"/>
              <a:t>‹#›</a:t>
            </a:fld>
            <a:endParaRPr lang="zh-TW" altLang="en-US"/>
          </a:p>
        </p:txBody>
      </p:sp>
    </p:spTree>
    <p:extLst>
      <p:ext uri="{BB962C8B-B14F-4D97-AF65-F5344CB8AC3E}">
        <p14:creationId xmlns:p14="http://schemas.microsoft.com/office/powerpoint/2010/main" val="990900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53349CC-FD1B-4AAB-8D5C-BFBCC86A92BB}" type="datetimeFigureOut">
              <a:rPr lang="zh-TW" altLang="en-US" smtClean="0"/>
              <a:t>2019/12/30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56E672B-C3CC-4B5B-BBBE-FDB62616DC85}" type="slidenum">
              <a:rPr lang="zh-TW" altLang="en-US" smtClean="0"/>
              <a:t>‹#›</a:t>
            </a:fld>
            <a:endParaRPr lang="zh-TW" altLang="en-US"/>
          </a:p>
        </p:txBody>
      </p:sp>
    </p:spTree>
    <p:extLst>
      <p:ext uri="{BB962C8B-B14F-4D97-AF65-F5344CB8AC3E}">
        <p14:creationId xmlns:p14="http://schemas.microsoft.com/office/powerpoint/2010/main" val="725085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53349CC-FD1B-4AAB-8D5C-BFBCC86A92BB}" type="datetimeFigureOut">
              <a:rPr lang="zh-TW" altLang="en-US" smtClean="0"/>
              <a:t>2019/12/30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56E672B-C3CC-4B5B-BBBE-FDB62616DC85}" type="slidenum">
              <a:rPr lang="zh-TW" altLang="en-US" smtClean="0"/>
              <a:t>‹#›</a:t>
            </a:fld>
            <a:endParaRPr lang="zh-TW" altLang="en-US"/>
          </a:p>
        </p:txBody>
      </p:sp>
    </p:spTree>
    <p:extLst>
      <p:ext uri="{BB962C8B-B14F-4D97-AF65-F5344CB8AC3E}">
        <p14:creationId xmlns:p14="http://schemas.microsoft.com/office/powerpoint/2010/main" val="1276316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353349CC-FD1B-4AAB-8D5C-BFBCC86A92BB}" type="datetimeFigureOut">
              <a:rPr lang="zh-TW" altLang="en-US" smtClean="0"/>
              <a:t>2019/12/30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56E672B-C3CC-4B5B-BBBE-FDB62616DC85}" type="slidenum">
              <a:rPr lang="zh-TW" altLang="en-US" smtClean="0"/>
              <a:t>‹#›</a:t>
            </a:fld>
            <a:endParaRPr lang="zh-TW" altLang="en-US"/>
          </a:p>
        </p:txBody>
      </p:sp>
    </p:spTree>
    <p:extLst>
      <p:ext uri="{BB962C8B-B14F-4D97-AF65-F5344CB8AC3E}">
        <p14:creationId xmlns:p14="http://schemas.microsoft.com/office/powerpoint/2010/main" val="1983944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353349CC-FD1B-4AAB-8D5C-BFBCC86A92BB}" type="datetimeFigureOut">
              <a:rPr lang="zh-TW" altLang="en-US" smtClean="0"/>
              <a:t>2019/12/30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56E672B-C3CC-4B5B-BBBE-FDB62616DC85}" type="slidenum">
              <a:rPr lang="zh-TW" altLang="en-US" smtClean="0"/>
              <a:t>‹#›</a:t>
            </a:fld>
            <a:endParaRPr lang="zh-TW" altLang="en-US"/>
          </a:p>
        </p:txBody>
      </p:sp>
    </p:spTree>
    <p:extLst>
      <p:ext uri="{BB962C8B-B14F-4D97-AF65-F5344CB8AC3E}">
        <p14:creationId xmlns:p14="http://schemas.microsoft.com/office/powerpoint/2010/main" val="330281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353349CC-FD1B-4AAB-8D5C-BFBCC86A92BB}" type="datetimeFigureOut">
              <a:rPr lang="zh-TW" altLang="en-US" smtClean="0"/>
              <a:t>2019/12/30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56E672B-C3CC-4B5B-BBBE-FDB62616DC85}" type="slidenum">
              <a:rPr lang="zh-TW" altLang="en-US" smtClean="0"/>
              <a:t>‹#›</a:t>
            </a:fld>
            <a:endParaRPr lang="zh-TW" altLang="en-US"/>
          </a:p>
        </p:txBody>
      </p:sp>
    </p:spTree>
    <p:extLst>
      <p:ext uri="{BB962C8B-B14F-4D97-AF65-F5344CB8AC3E}">
        <p14:creationId xmlns:p14="http://schemas.microsoft.com/office/powerpoint/2010/main" val="2725102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353349CC-FD1B-4AAB-8D5C-BFBCC86A92BB}" type="datetimeFigureOut">
              <a:rPr lang="zh-TW" altLang="en-US" smtClean="0"/>
              <a:t>2019/12/30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56E672B-C3CC-4B5B-BBBE-FDB62616DC85}" type="slidenum">
              <a:rPr lang="zh-TW" altLang="en-US" smtClean="0"/>
              <a:t>‹#›</a:t>
            </a:fld>
            <a:endParaRPr lang="zh-TW" altLang="en-US"/>
          </a:p>
        </p:txBody>
      </p:sp>
    </p:spTree>
    <p:extLst>
      <p:ext uri="{BB962C8B-B14F-4D97-AF65-F5344CB8AC3E}">
        <p14:creationId xmlns:p14="http://schemas.microsoft.com/office/powerpoint/2010/main" val="1088643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3349CC-FD1B-4AAB-8D5C-BFBCC86A92BB}" type="datetimeFigureOut">
              <a:rPr lang="zh-TW" altLang="en-US" smtClean="0"/>
              <a:t>2019/12/30</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656E672B-C3CC-4B5B-BBBE-FDB62616DC85}" type="slidenum">
              <a:rPr lang="zh-TW" altLang="en-US" smtClean="0"/>
              <a:t>‹#›</a:t>
            </a:fld>
            <a:endParaRPr lang="zh-TW" altLang="en-US"/>
          </a:p>
        </p:txBody>
      </p:sp>
    </p:spTree>
    <p:extLst>
      <p:ext uri="{BB962C8B-B14F-4D97-AF65-F5344CB8AC3E}">
        <p14:creationId xmlns:p14="http://schemas.microsoft.com/office/powerpoint/2010/main" val="2360102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TW" altLang="en-US"/>
              <a:t>按一下以編輯母片標題樣式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353349CC-FD1B-4AAB-8D5C-BFBCC86A92BB}" type="datetimeFigureOut">
              <a:rPr lang="zh-TW" altLang="en-US" smtClean="0"/>
              <a:t>2019/12/30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56E672B-C3CC-4B5B-BBBE-FDB62616DC85}" type="slidenum">
              <a:rPr lang="zh-TW" altLang="en-US" smtClean="0"/>
              <a:t>‹#›</a:t>
            </a:fld>
            <a:endParaRPr lang="zh-TW" altLang="en-US"/>
          </a:p>
        </p:txBody>
      </p:sp>
    </p:spTree>
    <p:extLst>
      <p:ext uri="{BB962C8B-B14F-4D97-AF65-F5344CB8AC3E}">
        <p14:creationId xmlns:p14="http://schemas.microsoft.com/office/powerpoint/2010/main" val="609053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56E672B-C3CC-4B5B-BBBE-FDB62616DC85}" type="slidenum">
              <a:rPr lang="zh-TW" altLang="en-US" smtClean="0"/>
              <a:t>‹#›</a:t>
            </a:fld>
            <a:endParaRPr lang="zh-TW" altLang="en-US"/>
          </a:p>
        </p:txBody>
      </p:sp>
      <p:sp>
        <p:nvSpPr>
          <p:cNvPr id="5" name="Date Placeholder 4"/>
          <p:cNvSpPr>
            <a:spLocks noGrp="1"/>
          </p:cNvSpPr>
          <p:nvPr>
            <p:ph type="dt" sz="half" idx="10"/>
          </p:nvPr>
        </p:nvSpPr>
        <p:spPr/>
        <p:txBody>
          <a:bodyPr/>
          <a:lstStyle/>
          <a:p>
            <a:fld id="{353349CC-FD1B-4AAB-8D5C-BFBCC86A92BB}" type="datetimeFigureOut">
              <a:rPr lang="zh-TW" altLang="en-US" smtClean="0"/>
              <a:t>2019/12/30</a:t>
            </a:fld>
            <a:endParaRPr lang="zh-TW" altLang="en-US"/>
          </a:p>
        </p:txBody>
      </p:sp>
    </p:spTree>
    <p:extLst>
      <p:ext uri="{BB962C8B-B14F-4D97-AF65-F5344CB8AC3E}">
        <p14:creationId xmlns:p14="http://schemas.microsoft.com/office/powerpoint/2010/main" val="958174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53349CC-FD1B-4AAB-8D5C-BFBCC86A92BB}" type="datetimeFigureOut">
              <a:rPr lang="zh-TW" altLang="en-US" smtClean="0"/>
              <a:t>2019/12/30</a:t>
            </a:fld>
            <a:endParaRPr lang="zh-TW"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56E672B-C3CC-4B5B-BBBE-FDB62616DC85}" type="slidenum">
              <a:rPr lang="zh-TW" altLang="en-US" smtClean="0"/>
              <a:t>‹#›</a:t>
            </a:fld>
            <a:endParaRPr lang="zh-TW" altLang="en-US"/>
          </a:p>
        </p:txBody>
      </p:sp>
    </p:spTree>
    <p:extLst>
      <p:ext uri="{BB962C8B-B14F-4D97-AF65-F5344CB8AC3E}">
        <p14:creationId xmlns:p14="http://schemas.microsoft.com/office/powerpoint/2010/main" val="3845248539"/>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8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40.png"/></Relationships>
</file>

<file path=ppt/slides/_rels/slide1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gif"/></Relationships>
</file>

<file path=ppt/slides/_rels/slide1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39.gif"/><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41.gif"/><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43.gif"/><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310.png"/><Relationship Id="rId1" Type="http://schemas.openxmlformats.org/officeDocument/2006/relationships/slideLayout" Target="../slideLayouts/slideLayout2.xml"/><Relationship Id="rId4" Type="http://schemas.openxmlformats.org/officeDocument/2006/relationships/image" Target="../media/image45.gif"/></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01.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gif"/><Relationship Id="rId1" Type="http://schemas.openxmlformats.org/officeDocument/2006/relationships/slideLayout" Target="../slideLayouts/slideLayout2.xml"/><Relationship Id="rId4" Type="http://schemas.openxmlformats.org/officeDocument/2006/relationships/image" Target="../media/image300.png"/></Relationships>
</file>

<file path=ppt/slides/_rels/slide28.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gif"/><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29.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51.gif"/><Relationship Id="rId1" Type="http://schemas.openxmlformats.org/officeDocument/2006/relationships/slideLayout" Target="../slideLayouts/slideLayout2.xml"/><Relationship Id="rId4" Type="http://schemas.openxmlformats.org/officeDocument/2006/relationships/image" Target="../media/image52.gi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idTdIa1Bauw" TargetMode="External"/><Relationship Id="rId2" Type="http://schemas.openxmlformats.org/officeDocument/2006/relationships/hyperlink" Target="https://www.youtube.com/watch?v=XDPKbndOIzw" TargetMode="External"/><Relationship Id="rId1" Type="http://schemas.openxmlformats.org/officeDocument/2006/relationships/slideLayout" Target="../slideLayouts/slideLayout2.xml"/><Relationship Id="rId4" Type="http://schemas.openxmlformats.org/officeDocument/2006/relationships/hyperlink" Target="https://www.youtube.com/watch?v=0EyAEatqVZ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688B2E-E237-49B8-8F05-7E38E2372CF7}"/>
              </a:ext>
            </a:extLst>
          </p:cNvPr>
          <p:cNvSpPr>
            <a:spLocks noGrp="1"/>
          </p:cNvSpPr>
          <p:nvPr>
            <p:ph type="ctrTitle"/>
          </p:nvPr>
        </p:nvSpPr>
        <p:spPr>
          <a:xfrm>
            <a:off x="-12041" y="2201659"/>
            <a:ext cx="9286044" cy="1849174"/>
          </a:xfrm>
        </p:spPr>
        <p:txBody>
          <a:bodyPr/>
          <a:lstStyle/>
          <a:p>
            <a:r>
              <a:rPr lang="en-US" altLang="zh-TW" dirty="0"/>
              <a:t>Solving </a:t>
            </a:r>
            <a:br>
              <a:rPr lang="en-US" altLang="zh-TW" dirty="0"/>
            </a:br>
            <a:r>
              <a:rPr lang="en-US" altLang="zh-TW" dirty="0"/>
              <a:t>Differential</a:t>
            </a:r>
            <a:r>
              <a:rPr lang="zh-TW" altLang="en-US" dirty="0"/>
              <a:t> </a:t>
            </a:r>
            <a:r>
              <a:rPr lang="en-US" altLang="zh-TW" dirty="0"/>
              <a:t>Equations</a:t>
            </a:r>
            <a:endParaRPr lang="zh-TW" altLang="en-US" dirty="0"/>
          </a:p>
        </p:txBody>
      </p:sp>
      <p:sp>
        <p:nvSpPr>
          <p:cNvPr id="3" name="副標題 2">
            <a:extLst>
              <a:ext uri="{FF2B5EF4-FFF2-40B4-BE49-F238E27FC236}">
                <a16:creationId xmlns:a16="http://schemas.microsoft.com/office/drawing/2014/main" id="{A354BEB4-9714-4DF8-A4CF-566FD86F5B4E}"/>
              </a:ext>
            </a:extLst>
          </p:cNvPr>
          <p:cNvSpPr>
            <a:spLocks noGrp="1"/>
          </p:cNvSpPr>
          <p:nvPr>
            <p:ph type="subTitle" idx="1"/>
          </p:nvPr>
        </p:nvSpPr>
        <p:spPr>
          <a:xfrm>
            <a:off x="4634144" y="4148487"/>
            <a:ext cx="4639859" cy="1096899"/>
          </a:xfrm>
        </p:spPr>
        <p:txBody>
          <a:bodyPr/>
          <a:lstStyle/>
          <a:p>
            <a:pPr algn="l"/>
            <a:r>
              <a:rPr lang="zh-TW" altLang="en-US" dirty="0"/>
              <a:t>組別：</a:t>
            </a:r>
            <a:r>
              <a:rPr lang="en-US" altLang="zh-TW" dirty="0"/>
              <a:t>Team 18</a:t>
            </a:r>
          </a:p>
          <a:p>
            <a:pPr algn="l"/>
            <a:r>
              <a:rPr lang="zh-TW" altLang="en-US" dirty="0"/>
              <a:t>組員：</a:t>
            </a:r>
            <a:r>
              <a:rPr lang="en-US" altLang="zh-TW" dirty="0"/>
              <a:t>B07504011 </a:t>
            </a:r>
            <a:r>
              <a:rPr lang="zh-TW" altLang="en-US" dirty="0"/>
              <a:t>陳暐翰 </a:t>
            </a:r>
            <a:r>
              <a:rPr lang="en-US" altLang="zh-TW" dirty="0"/>
              <a:t>B05204039</a:t>
            </a:r>
            <a:r>
              <a:rPr lang="zh-TW" altLang="en-US" dirty="0"/>
              <a:t>連育德</a:t>
            </a:r>
          </a:p>
        </p:txBody>
      </p:sp>
    </p:spTree>
    <p:extLst>
      <p:ext uri="{BB962C8B-B14F-4D97-AF65-F5344CB8AC3E}">
        <p14:creationId xmlns:p14="http://schemas.microsoft.com/office/powerpoint/2010/main" val="1478184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8B4EDC-1B36-4957-A795-BCCE11FDAFE8}"/>
              </a:ext>
            </a:extLst>
          </p:cNvPr>
          <p:cNvSpPr>
            <a:spLocks noGrp="1"/>
          </p:cNvSpPr>
          <p:nvPr>
            <p:ph type="title"/>
          </p:nvPr>
        </p:nvSpPr>
        <p:spPr/>
        <p:txBody>
          <a:bodyPr/>
          <a:lstStyle/>
          <a:p>
            <a:r>
              <a:rPr lang="zh-TW" altLang="en-US" dirty="0"/>
              <a:t>程式架構剖析</a:t>
            </a:r>
          </a:p>
        </p:txBody>
      </p:sp>
      <p:sp>
        <p:nvSpPr>
          <p:cNvPr id="3" name="內容版面配置區 2">
            <a:extLst>
              <a:ext uri="{FF2B5EF4-FFF2-40B4-BE49-F238E27FC236}">
                <a16:creationId xmlns:a16="http://schemas.microsoft.com/office/drawing/2014/main" id="{43E4C9BE-1F04-4104-981E-CC3C13C62635}"/>
              </a:ext>
            </a:extLst>
          </p:cNvPr>
          <p:cNvSpPr>
            <a:spLocks noGrp="1"/>
          </p:cNvSpPr>
          <p:nvPr>
            <p:ph idx="1"/>
          </p:nvPr>
        </p:nvSpPr>
        <p:spPr/>
        <p:txBody>
          <a:bodyPr/>
          <a:lstStyle/>
          <a:p>
            <a:r>
              <a:rPr lang="en-US" altLang="zh-TW" sz="2400" b="1" dirty="0"/>
              <a:t>Laplace Equation:</a:t>
            </a:r>
          </a:p>
          <a:p>
            <a:r>
              <a:rPr lang="en-US" altLang="zh-TW" sz="2400" dirty="0"/>
              <a:t>1.</a:t>
            </a:r>
            <a:r>
              <a:rPr lang="zh-TW" altLang="en-US" sz="2400" dirty="0"/>
              <a:t>設定邊界條件</a:t>
            </a:r>
            <a:r>
              <a:rPr lang="en-US" altLang="zh-TW" sz="2400" dirty="0"/>
              <a:t>(boundary condition)</a:t>
            </a:r>
          </a:p>
          <a:p>
            <a:r>
              <a:rPr lang="en-US" altLang="zh-TW" sz="2400" dirty="0"/>
              <a:t>2.</a:t>
            </a:r>
            <a:r>
              <a:rPr lang="zh-TW" altLang="en-US" sz="2400" dirty="0"/>
              <a:t>設定原始猜測的溫度</a:t>
            </a:r>
            <a:r>
              <a:rPr lang="en-US" altLang="zh-TW" sz="2400" dirty="0"/>
              <a:t>(initial guessing)</a:t>
            </a:r>
          </a:p>
          <a:p>
            <a:r>
              <a:rPr lang="en-US" altLang="zh-TW" sz="2400" dirty="0"/>
              <a:t>3.</a:t>
            </a:r>
            <a:r>
              <a:rPr lang="zh-TW" altLang="en-US" sz="2400" dirty="0"/>
              <a:t>進行遞迴</a:t>
            </a:r>
            <a:endParaRPr lang="en-US" altLang="zh-TW" sz="2400" dirty="0"/>
          </a:p>
          <a:p>
            <a:r>
              <a:rPr lang="en-US" altLang="zh-TW" sz="2400" dirty="0"/>
              <a:t>4.</a:t>
            </a:r>
            <a:r>
              <a:rPr lang="zh-TW" altLang="en-US" sz="2400" dirty="0"/>
              <a:t>將解答進行作圖</a:t>
            </a:r>
          </a:p>
        </p:txBody>
      </p:sp>
    </p:spTree>
    <p:extLst>
      <p:ext uri="{BB962C8B-B14F-4D97-AF65-F5344CB8AC3E}">
        <p14:creationId xmlns:p14="http://schemas.microsoft.com/office/powerpoint/2010/main" val="7527548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8B4EDC-1B36-4957-A795-BCCE11FDAFE8}"/>
              </a:ext>
            </a:extLst>
          </p:cNvPr>
          <p:cNvSpPr>
            <a:spLocks noGrp="1"/>
          </p:cNvSpPr>
          <p:nvPr>
            <p:ph type="title"/>
          </p:nvPr>
        </p:nvSpPr>
        <p:spPr/>
        <p:txBody>
          <a:bodyPr/>
          <a:lstStyle/>
          <a:p>
            <a:r>
              <a:rPr lang="en-US" altLang="zh-TW" dirty="0"/>
              <a:t>Laplace Equation</a:t>
            </a:r>
            <a:r>
              <a:rPr lang="zh-TW" altLang="en-US" dirty="0"/>
              <a:t> </a:t>
            </a:r>
            <a:r>
              <a:rPr lang="en-US" altLang="zh-TW" dirty="0"/>
              <a:t>(2D)</a:t>
            </a:r>
          </a:p>
        </p:txBody>
      </p:sp>
      <p:sp>
        <p:nvSpPr>
          <p:cNvPr id="3" name="內容版面配置區 2">
            <a:extLst>
              <a:ext uri="{FF2B5EF4-FFF2-40B4-BE49-F238E27FC236}">
                <a16:creationId xmlns:a16="http://schemas.microsoft.com/office/drawing/2014/main" id="{43E4C9BE-1F04-4104-981E-CC3C13C62635}"/>
              </a:ext>
            </a:extLst>
          </p:cNvPr>
          <p:cNvSpPr>
            <a:spLocks noGrp="1"/>
          </p:cNvSpPr>
          <p:nvPr>
            <p:ph idx="1"/>
          </p:nvPr>
        </p:nvSpPr>
        <p:spPr/>
        <p:txBody>
          <a:bodyPr/>
          <a:lstStyle/>
          <a:p>
            <a:r>
              <a:rPr lang="en-US" altLang="zh-TW" sz="2400" dirty="0"/>
              <a:t>Case1 x=20 y=20</a:t>
            </a:r>
            <a:r>
              <a:rPr lang="zh-TW" altLang="en-US" sz="2400" dirty="0"/>
              <a:t> </a:t>
            </a:r>
            <a:r>
              <a:rPr lang="en-US" altLang="zh-TW" sz="2400" dirty="0"/>
              <a:t>(grid)</a:t>
            </a:r>
          </a:p>
          <a:p>
            <a:r>
              <a:rPr lang="zh-TW" altLang="en-US" sz="2400" dirty="0"/>
              <a:t>想像空間的左右是兩個熱板，上下是兩個冷板</a:t>
            </a:r>
            <a:endParaRPr lang="en-US" altLang="zh-TW" sz="2400" dirty="0"/>
          </a:p>
          <a:p>
            <a:endParaRPr lang="en-US" altLang="zh-TW" sz="2400" dirty="0"/>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91D8C811-1A4B-4A58-8C98-DF36CE8A4BE5}"/>
                  </a:ext>
                </a:extLst>
              </p:cNvPr>
              <p:cNvSpPr txBox="1"/>
              <p:nvPr/>
            </p:nvSpPr>
            <p:spPr>
              <a:xfrm>
                <a:off x="6027175" y="5921823"/>
                <a:ext cx="1945661" cy="9724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𝑥</m:t>
                              </m:r>
                            </m:e>
                            <m:sup>
                              <m:r>
                                <a:rPr lang="en-US" altLang="zh-TW" i="1">
                                  <a:latin typeface="Cambria Math" panose="02040503050406030204" pitchFamily="18" charset="0"/>
                                </a:rPr>
                                <m:t>2</m:t>
                              </m:r>
                            </m:sup>
                          </m:sSup>
                        </m:den>
                      </m:f>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𝑦</m:t>
                              </m:r>
                            </m:e>
                            <m:sup>
                              <m:r>
                                <a:rPr lang="en-US" altLang="zh-TW" i="1">
                                  <a:latin typeface="Cambria Math" panose="02040503050406030204" pitchFamily="18" charset="0"/>
                                </a:rPr>
                                <m:t>2</m:t>
                              </m:r>
                            </m:sup>
                          </m:sSup>
                        </m:den>
                      </m:f>
                      <m:r>
                        <a:rPr lang="en-US" altLang="zh-TW" i="1">
                          <a:latin typeface="Cambria Math" panose="02040503050406030204" pitchFamily="18" charset="0"/>
                        </a:rPr>
                        <m:t>=0</m:t>
                      </m:r>
                    </m:oMath>
                  </m:oMathPara>
                </a14:m>
                <a:endParaRPr lang="en-US" altLang="zh-TW" i="1" dirty="0"/>
              </a:p>
              <a:p>
                <a:endParaRPr lang="en-US" dirty="0"/>
              </a:p>
            </p:txBody>
          </p:sp>
        </mc:Choice>
        <mc:Fallback xmlns="">
          <p:sp>
            <p:nvSpPr>
              <p:cNvPr id="9" name="文字方塊 8">
                <a:extLst>
                  <a:ext uri="{FF2B5EF4-FFF2-40B4-BE49-F238E27FC236}">
                    <a16:creationId xmlns:a16="http://schemas.microsoft.com/office/drawing/2014/main" id="{91D8C811-1A4B-4A58-8C98-DF36CE8A4BE5}"/>
                  </a:ext>
                </a:extLst>
              </p:cNvPr>
              <p:cNvSpPr txBox="1">
                <a:spLocks noRot="1" noChangeAspect="1" noMove="1" noResize="1" noEditPoints="1" noAdjustHandles="1" noChangeArrowheads="1" noChangeShapeType="1" noTextEdit="1"/>
              </p:cNvSpPr>
              <p:nvPr/>
            </p:nvSpPr>
            <p:spPr>
              <a:xfrm>
                <a:off x="6027175" y="5921823"/>
                <a:ext cx="1945661" cy="972446"/>
              </a:xfrm>
              <a:prstGeom prst="rect">
                <a:avLst/>
              </a:prstGeom>
              <a:blipFill>
                <a:blip r:embed="rId4"/>
                <a:stretch>
                  <a:fillRect/>
                </a:stretch>
              </a:blipFill>
            </p:spPr>
            <p:txBody>
              <a:bodyPr/>
              <a:lstStyle/>
              <a:p>
                <a:r>
                  <a:rPr lang="en-US">
                    <a:noFill/>
                  </a:rPr>
                  <a:t> </a:t>
                </a:r>
              </a:p>
            </p:txBody>
          </p:sp>
        </mc:Fallback>
      </mc:AlternateContent>
      <p:grpSp>
        <p:nvGrpSpPr>
          <p:cNvPr id="12" name="群組 11"/>
          <p:cNvGrpSpPr/>
          <p:nvPr/>
        </p:nvGrpSpPr>
        <p:grpSpPr>
          <a:xfrm>
            <a:off x="856642" y="3059724"/>
            <a:ext cx="8417360" cy="2862100"/>
            <a:chOff x="856642" y="3112722"/>
            <a:chExt cx="8301707" cy="2809101"/>
          </a:xfrm>
        </p:grpSpPr>
        <p:pic>
          <p:nvPicPr>
            <p:cNvPr id="8" name="圖片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70294" y="3112723"/>
              <a:ext cx="4088055" cy="2725370"/>
            </a:xfrm>
            <a:prstGeom prst="rect">
              <a:avLst/>
            </a:prstGeom>
          </p:spPr>
        </p:pic>
        <p:pic>
          <p:nvPicPr>
            <p:cNvPr id="11" name="圖片 1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56642" y="3112722"/>
              <a:ext cx="4213652" cy="2809101"/>
            </a:xfrm>
            <a:prstGeom prst="rect">
              <a:avLst/>
            </a:prstGeom>
          </p:spPr>
        </p:pic>
      </p:grpSp>
    </p:spTree>
    <p:extLst>
      <p:ext uri="{BB962C8B-B14F-4D97-AF65-F5344CB8AC3E}">
        <p14:creationId xmlns:p14="http://schemas.microsoft.com/office/powerpoint/2010/main" val="227125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945EEB-4672-4B42-AEED-F6AB595C42D0}"/>
              </a:ext>
            </a:extLst>
          </p:cNvPr>
          <p:cNvSpPr>
            <a:spLocks noGrp="1"/>
          </p:cNvSpPr>
          <p:nvPr>
            <p:ph type="title"/>
          </p:nvPr>
        </p:nvSpPr>
        <p:spPr/>
        <p:txBody>
          <a:bodyPr/>
          <a:lstStyle/>
          <a:p>
            <a:r>
              <a:rPr lang="en-US" altLang="zh-TW" dirty="0"/>
              <a:t>Laplace Equation</a:t>
            </a:r>
            <a:r>
              <a:rPr lang="zh-TW" altLang="en-US" dirty="0"/>
              <a:t> </a:t>
            </a:r>
            <a:r>
              <a:rPr lang="en-US" altLang="zh-TW" dirty="0"/>
              <a:t>(2D)</a:t>
            </a:r>
            <a:endParaRPr lang="zh-TW" altLang="en-US" dirty="0"/>
          </a:p>
        </p:txBody>
      </p:sp>
      <p:sp>
        <p:nvSpPr>
          <p:cNvPr id="10" name="內容版面配置區 9">
            <a:extLst>
              <a:ext uri="{FF2B5EF4-FFF2-40B4-BE49-F238E27FC236}">
                <a16:creationId xmlns:a16="http://schemas.microsoft.com/office/drawing/2014/main" id="{455DA2AE-9811-4C6D-A8A4-31BB6EBAA7D4}"/>
              </a:ext>
            </a:extLst>
          </p:cNvPr>
          <p:cNvSpPr>
            <a:spLocks noGrp="1"/>
          </p:cNvSpPr>
          <p:nvPr>
            <p:ph idx="1"/>
          </p:nvPr>
        </p:nvSpPr>
        <p:spPr/>
        <p:txBody>
          <a:bodyPr/>
          <a:lstStyle/>
          <a:p>
            <a:r>
              <a:rPr lang="en-US" altLang="zh-TW" sz="2400" dirty="0"/>
              <a:t>Case2 x=50 y=50</a:t>
            </a:r>
          </a:p>
          <a:p>
            <a:endParaRPr lang="zh-TW" altLang="en-US" sz="2400" dirty="0"/>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B1E9CCF7-D0B9-4452-9034-73F3AAE997F0}"/>
                  </a:ext>
                </a:extLst>
              </p:cNvPr>
              <p:cNvSpPr txBox="1"/>
              <p:nvPr/>
            </p:nvSpPr>
            <p:spPr>
              <a:xfrm>
                <a:off x="6135386" y="5785328"/>
                <a:ext cx="1945661" cy="9724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𝑥</m:t>
                              </m:r>
                            </m:e>
                            <m:sup>
                              <m:r>
                                <a:rPr lang="en-US" altLang="zh-TW" i="1">
                                  <a:latin typeface="Cambria Math" panose="02040503050406030204" pitchFamily="18" charset="0"/>
                                </a:rPr>
                                <m:t>2</m:t>
                              </m:r>
                            </m:sup>
                          </m:sSup>
                        </m:den>
                      </m:f>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𝑦</m:t>
                              </m:r>
                            </m:e>
                            <m:sup>
                              <m:r>
                                <a:rPr lang="en-US" altLang="zh-TW" i="1">
                                  <a:latin typeface="Cambria Math" panose="02040503050406030204" pitchFamily="18" charset="0"/>
                                </a:rPr>
                                <m:t>2</m:t>
                              </m:r>
                            </m:sup>
                          </m:sSup>
                        </m:den>
                      </m:f>
                      <m:r>
                        <a:rPr lang="en-US" altLang="zh-TW" i="1">
                          <a:latin typeface="Cambria Math" panose="02040503050406030204" pitchFamily="18" charset="0"/>
                        </a:rPr>
                        <m:t>=0</m:t>
                      </m:r>
                    </m:oMath>
                  </m:oMathPara>
                </a14:m>
                <a:endParaRPr lang="en-US" altLang="zh-TW" i="1" dirty="0"/>
              </a:p>
              <a:p>
                <a:endParaRPr lang="en-US" dirty="0"/>
              </a:p>
            </p:txBody>
          </p:sp>
        </mc:Choice>
        <mc:Fallback xmlns="">
          <p:sp>
            <p:nvSpPr>
              <p:cNvPr id="7" name="文字方塊 6">
                <a:extLst>
                  <a:ext uri="{FF2B5EF4-FFF2-40B4-BE49-F238E27FC236}">
                    <a16:creationId xmlns:a16="http://schemas.microsoft.com/office/drawing/2014/main" id="{B1E9CCF7-D0B9-4452-9034-73F3AAE997F0}"/>
                  </a:ext>
                </a:extLst>
              </p:cNvPr>
              <p:cNvSpPr txBox="1">
                <a:spLocks noRot="1" noChangeAspect="1" noMove="1" noResize="1" noEditPoints="1" noAdjustHandles="1" noChangeArrowheads="1" noChangeShapeType="1" noTextEdit="1"/>
              </p:cNvSpPr>
              <p:nvPr/>
            </p:nvSpPr>
            <p:spPr>
              <a:xfrm>
                <a:off x="6135386" y="5785328"/>
                <a:ext cx="1945661" cy="972446"/>
              </a:xfrm>
              <a:prstGeom prst="rect">
                <a:avLst/>
              </a:prstGeom>
              <a:blipFill>
                <a:blip r:embed="rId4"/>
                <a:stretch>
                  <a:fillRect/>
                </a:stretch>
              </a:blipFill>
            </p:spPr>
            <p:txBody>
              <a:bodyPr/>
              <a:lstStyle/>
              <a:p>
                <a:r>
                  <a:rPr lang="en-US">
                    <a:noFill/>
                  </a:rPr>
                  <a:t> </a:t>
                </a:r>
              </a:p>
            </p:txBody>
          </p:sp>
        </mc:Fallback>
      </mc:AlternateContent>
      <p:grpSp>
        <p:nvGrpSpPr>
          <p:cNvPr id="6" name="群組 5"/>
          <p:cNvGrpSpPr/>
          <p:nvPr/>
        </p:nvGrpSpPr>
        <p:grpSpPr>
          <a:xfrm>
            <a:off x="677333" y="2695839"/>
            <a:ext cx="8461431" cy="2948823"/>
            <a:chOff x="677333" y="2695839"/>
            <a:chExt cx="8461431" cy="2948823"/>
          </a:xfrm>
        </p:grpSpPr>
        <p:pic>
          <p:nvPicPr>
            <p:cNvPr id="4" name="圖片 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49814" y="2740600"/>
              <a:ext cx="4288950" cy="2859300"/>
            </a:xfrm>
            <a:prstGeom prst="rect">
              <a:avLst/>
            </a:prstGeom>
          </p:spPr>
        </p:pic>
        <p:pic>
          <p:nvPicPr>
            <p:cNvPr id="5" name="圖片 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7333" y="2695839"/>
              <a:ext cx="4423235" cy="2948823"/>
            </a:xfrm>
            <a:prstGeom prst="rect">
              <a:avLst/>
            </a:prstGeom>
          </p:spPr>
        </p:pic>
      </p:grpSp>
    </p:spTree>
    <p:extLst>
      <p:ext uri="{BB962C8B-B14F-4D97-AF65-F5344CB8AC3E}">
        <p14:creationId xmlns:p14="http://schemas.microsoft.com/office/powerpoint/2010/main" val="3304169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945EEB-4672-4B42-AEED-F6AB595C42D0}"/>
              </a:ext>
            </a:extLst>
          </p:cNvPr>
          <p:cNvSpPr>
            <a:spLocks noGrp="1"/>
          </p:cNvSpPr>
          <p:nvPr>
            <p:ph type="title"/>
          </p:nvPr>
        </p:nvSpPr>
        <p:spPr/>
        <p:txBody>
          <a:bodyPr/>
          <a:lstStyle/>
          <a:p>
            <a:r>
              <a:rPr lang="en-US" altLang="zh-TW" dirty="0"/>
              <a:t>Laplace Equation</a:t>
            </a:r>
            <a:r>
              <a:rPr lang="zh-TW" altLang="en-US" dirty="0"/>
              <a:t> </a:t>
            </a:r>
            <a:r>
              <a:rPr lang="en-US" altLang="zh-TW" dirty="0"/>
              <a:t>(2D)</a:t>
            </a:r>
            <a:endParaRPr lang="zh-TW" altLang="en-US" dirty="0"/>
          </a:p>
        </p:txBody>
      </p:sp>
      <p:sp>
        <p:nvSpPr>
          <p:cNvPr id="10" name="內容版面配置區 9">
            <a:extLst>
              <a:ext uri="{FF2B5EF4-FFF2-40B4-BE49-F238E27FC236}">
                <a16:creationId xmlns:a16="http://schemas.microsoft.com/office/drawing/2014/main" id="{455DA2AE-9811-4C6D-A8A4-31BB6EBAA7D4}"/>
              </a:ext>
            </a:extLst>
          </p:cNvPr>
          <p:cNvSpPr>
            <a:spLocks noGrp="1"/>
          </p:cNvSpPr>
          <p:nvPr>
            <p:ph idx="1"/>
          </p:nvPr>
        </p:nvSpPr>
        <p:spPr/>
        <p:txBody>
          <a:bodyPr/>
          <a:lstStyle/>
          <a:p>
            <a:r>
              <a:rPr lang="en-US" altLang="zh-TW" sz="2400" dirty="0"/>
              <a:t>Case3 A circle heater with bounded circle space.</a:t>
            </a:r>
            <a:endParaRPr lang="zh-TW" altLang="en-US" sz="2400" dirty="0"/>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D76DF94B-80D4-4ED9-9606-5D88BA289387}"/>
                  </a:ext>
                </a:extLst>
              </p:cNvPr>
              <p:cNvSpPr txBox="1"/>
              <p:nvPr/>
            </p:nvSpPr>
            <p:spPr>
              <a:xfrm>
                <a:off x="6302531" y="5726334"/>
                <a:ext cx="1945661" cy="9724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𝑥</m:t>
                              </m:r>
                            </m:e>
                            <m:sup>
                              <m:r>
                                <a:rPr lang="en-US" altLang="zh-TW" i="1">
                                  <a:latin typeface="Cambria Math" panose="02040503050406030204" pitchFamily="18" charset="0"/>
                                </a:rPr>
                                <m:t>2</m:t>
                              </m:r>
                            </m:sup>
                          </m:sSup>
                        </m:den>
                      </m:f>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𝑦</m:t>
                              </m:r>
                            </m:e>
                            <m:sup>
                              <m:r>
                                <a:rPr lang="en-US" altLang="zh-TW" i="1">
                                  <a:latin typeface="Cambria Math" panose="02040503050406030204" pitchFamily="18" charset="0"/>
                                </a:rPr>
                                <m:t>2</m:t>
                              </m:r>
                            </m:sup>
                          </m:sSup>
                        </m:den>
                      </m:f>
                      <m:r>
                        <a:rPr lang="en-US" altLang="zh-TW" i="1">
                          <a:latin typeface="Cambria Math" panose="02040503050406030204" pitchFamily="18" charset="0"/>
                        </a:rPr>
                        <m:t>=0</m:t>
                      </m:r>
                    </m:oMath>
                  </m:oMathPara>
                </a14:m>
                <a:endParaRPr lang="en-US" altLang="zh-TW" i="1" dirty="0"/>
              </a:p>
              <a:p>
                <a:endParaRPr lang="en-US" dirty="0"/>
              </a:p>
            </p:txBody>
          </p:sp>
        </mc:Choice>
        <mc:Fallback xmlns="">
          <p:sp>
            <p:nvSpPr>
              <p:cNvPr id="7" name="文字方塊 6">
                <a:extLst>
                  <a:ext uri="{FF2B5EF4-FFF2-40B4-BE49-F238E27FC236}">
                    <a16:creationId xmlns:a16="http://schemas.microsoft.com/office/drawing/2014/main" id="{D76DF94B-80D4-4ED9-9606-5D88BA289387}"/>
                  </a:ext>
                </a:extLst>
              </p:cNvPr>
              <p:cNvSpPr txBox="1">
                <a:spLocks noRot="1" noChangeAspect="1" noMove="1" noResize="1" noEditPoints="1" noAdjustHandles="1" noChangeArrowheads="1" noChangeShapeType="1" noTextEdit="1"/>
              </p:cNvSpPr>
              <p:nvPr/>
            </p:nvSpPr>
            <p:spPr>
              <a:xfrm>
                <a:off x="6302531" y="5726334"/>
                <a:ext cx="1945661" cy="972446"/>
              </a:xfrm>
              <a:prstGeom prst="rect">
                <a:avLst/>
              </a:prstGeom>
              <a:blipFill>
                <a:blip r:embed="rId4"/>
                <a:stretch>
                  <a:fillRect/>
                </a:stretch>
              </a:blipFill>
            </p:spPr>
            <p:txBody>
              <a:bodyPr/>
              <a:lstStyle/>
              <a:p>
                <a:r>
                  <a:rPr lang="en-US">
                    <a:noFill/>
                  </a:rPr>
                  <a:t> </a:t>
                </a:r>
              </a:p>
            </p:txBody>
          </p:sp>
        </mc:Fallback>
      </mc:AlternateContent>
      <p:pic>
        <p:nvPicPr>
          <p:cNvPr id="5" name="圖片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90532" y="2736922"/>
            <a:ext cx="4273059" cy="2848706"/>
          </a:xfrm>
          <a:prstGeom prst="rect">
            <a:avLst/>
          </a:prstGeom>
        </p:spPr>
      </p:pic>
      <p:pic>
        <p:nvPicPr>
          <p:cNvPr id="8" name="圖片 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38082" y="2701906"/>
            <a:ext cx="4273059" cy="2848706"/>
          </a:xfrm>
          <a:prstGeom prst="rect">
            <a:avLst/>
          </a:prstGeom>
        </p:spPr>
      </p:pic>
    </p:spTree>
    <p:extLst>
      <p:ext uri="{BB962C8B-B14F-4D97-AF65-F5344CB8AC3E}">
        <p14:creationId xmlns:p14="http://schemas.microsoft.com/office/powerpoint/2010/main" val="3324741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945EEB-4672-4B42-AEED-F6AB595C42D0}"/>
              </a:ext>
            </a:extLst>
          </p:cNvPr>
          <p:cNvSpPr>
            <a:spLocks noGrp="1"/>
          </p:cNvSpPr>
          <p:nvPr>
            <p:ph type="title"/>
          </p:nvPr>
        </p:nvSpPr>
        <p:spPr/>
        <p:txBody>
          <a:bodyPr/>
          <a:lstStyle/>
          <a:p>
            <a:r>
              <a:rPr lang="en-US" altLang="zh-TW" dirty="0"/>
              <a:t>Laplace Equation</a:t>
            </a:r>
            <a:r>
              <a:rPr lang="zh-TW" altLang="en-US" dirty="0"/>
              <a:t> </a:t>
            </a:r>
            <a:r>
              <a:rPr lang="en-US" altLang="zh-TW" dirty="0"/>
              <a:t>(2D)</a:t>
            </a:r>
            <a:endParaRPr lang="zh-TW" altLang="en-US" dirty="0"/>
          </a:p>
        </p:txBody>
      </p:sp>
      <p:sp>
        <p:nvSpPr>
          <p:cNvPr id="10" name="內容版面配置區 9">
            <a:extLst>
              <a:ext uri="{FF2B5EF4-FFF2-40B4-BE49-F238E27FC236}">
                <a16:creationId xmlns:a16="http://schemas.microsoft.com/office/drawing/2014/main" id="{455DA2AE-9811-4C6D-A8A4-31BB6EBAA7D4}"/>
              </a:ext>
            </a:extLst>
          </p:cNvPr>
          <p:cNvSpPr>
            <a:spLocks noGrp="1"/>
          </p:cNvSpPr>
          <p:nvPr>
            <p:ph idx="1"/>
          </p:nvPr>
        </p:nvSpPr>
        <p:spPr/>
        <p:txBody>
          <a:bodyPr/>
          <a:lstStyle/>
          <a:p>
            <a:r>
              <a:rPr lang="en-US" altLang="zh-TW" sz="2400" dirty="0"/>
              <a:t>Case4 A square heater with bounded square space.</a:t>
            </a:r>
            <a:endParaRPr lang="zh-TW" altLang="en-US" sz="2400" dirty="0"/>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68FCD9AA-7F20-43B0-B3F0-633E8D0110EE}"/>
                  </a:ext>
                </a:extLst>
              </p:cNvPr>
              <p:cNvSpPr txBox="1"/>
              <p:nvPr/>
            </p:nvSpPr>
            <p:spPr>
              <a:xfrm>
                <a:off x="6413216" y="5754419"/>
                <a:ext cx="1945661" cy="9724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𝑥</m:t>
                              </m:r>
                            </m:e>
                            <m:sup>
                              <m:r>
                                <a:rPr lang="en-US" altLang="zh-TW" i="1">
                                  <a:latin typeface="Cambria Math" panose="02040503050406030204" pitchFamily="18" charset="0"/>
                                </a:rPr>
                                <m:t>2</m:t>
                              </m:r>
                            </m:sup>
                          </m:sSup>
                        </m:den>
                      </m:f>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𝑦</m:t>
                              </m:r>
                            </m:e>
                            <m:sup>
                              <m:r>
                                <a:rPr lang="en-US" altLang="zh-TW" i="1">
                                  <a:latin typeface="Cambria Math" panose="02040503050406030204" pitchFamily="18" charset="0"/>
                                </a:rPr>
                                <m:t>2</m:t>
                              </m:r>
                            </m:sup>
                          </m:sSup>
                        </m:den>
                      </m:f>
                      <m:r>
                        <a:rPr lang="en-US" altLang="zh-TW" i="1">
                          <a:latin typeface="Cambria Math" panose="02040503050406030204" pitchFamily="18" charset="0"/>
                        </a:rPr>
                        <m:t>=0</m:t>
                      </m:r>
                    </m:oMath>
                  </m:oMathPara>
                </a14:m>
                <a:endParaRPr lang="en-US" altLang="zh-TW" i="1" dirty="0"/>
              </a:p>
              <a:p>
                <a:endParaRPr lang="en-US" dirty="0"/>
              </a:p>
            </p:txBody>
          </p:sp>
        </mc:Choice>
        <mc:Fallback xmlns="">
          <p:sp>
            <p:nvSpPr>
              <p:cNvPr id="7" name="文字方塊 6">
                <a:extLst>
                  <a:ext uri="{FF2B5EF4-FFF2-40B4-BE49-F238E27FC236}">
                    <a16:creationId xmlns:a16="http://schemas.microsoft.com/office/drawing/2014/main" id="{68FCD9AA-7F20-43B0-B3F0-633E8D0110EE}"/>
                  </a:ext>
                </a:extLst>
              </p:cNvPr>
              <p:cNvSpPr txBox="1">
                <a:spLocks noRot="1" noChangeAspect="1" noMove="1" noResize="1" noEditPoints="1" noAdjustHandles="1" noChangeArrowheads="1" noChangeShapeType="1" noTextEdit="1"/>
              </p:cNvSpPr>
              <p:nvPr/>
            </p:nvSpPr>
            <p:spPr>
              <a:xfrm>
                <a:off x="6413216" y="5754419"/>
                <a:ext cx="1945661" cy="972446"/>
              </a:xfrm>
              <a:prstGeom prst="rect">
                <a:avLst/>
              </a:prstGeom>
              <a:blipFill>
                <a:blip r:embed="rId4"/>
                <a:stretch>
                  <a:fillRect/>
                </a:stretch>
              </a:blipFill>
            </p:spPr>
            <p:txBody>
              <a:bodyPr/>
              <a:lstStyle/>
              <a:p>
                <a:r>
                  <a:rPr lang="en-US">
                    <a:noFill/>
                  </a:rPr>
                  <a:t> </a:t>
                </a:r>
              </a:p>
            </p:txBody>
          </p:sp>
        </mc:Fallback>
      </mc:AlternateContent>
      <p:pic>
        <p:nvPicPr>
          <p:cNvPr id="4" name="圖片 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75668" y="2799631"/>
            <a:ext cx="4121710" cy="2747806"/>
          </a:xfrm>
          <a:prstGeom prst="rect">
            <a:avLst/>
          </a:prstGeom>
        </p:spPr>
      </p:pic>
      <p:pic>
        <p:nvPicPr>
          <p:cNvPr id="6" name="圖片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27483" y="2799631"/>
            <a:ext cx="4259541" cy="2839694"/>
          </a:xfrm>
          <a:prstGeom prst="rect">
            <a:avLst/>
          </a:prstGeom>
        </p:spPr>
      </p:pic>
    </p:spTree>
    <p:extLst>
      <p:ext uri="{BB962C8B-B14F-4D97-AF65-F5344CB8AC3E}">
        <p14:creationId xmlns:p14="http://schemas.microsoft.com/office/powerpoint/2010/main" val="3678756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945EEB-4672-4B42-AEED-F6AB595C42D0}"/>
              </a:ext>
            </a:extLst>
          </p:cNvPr>
          <p:cNvSpPr>
            <a:spLocks noGrp="1"/>
          </p:cNvSpPr>
          <p:nvPr>
            <p:ph type="title"/>
          </p:nvPr>
        </p:nvSpPr>
        <p:spPr/>
        <p:txBody>
          <a:bodyPr/>
          <a:lstStyle/>
          <a:p>
            <a:r>
              <a:rPr lang="en-US" altLang="zh-TW" dirty="0"/>
              <a:t>Laplace Equation</a:t>
            </a:r>
            <a:r>
              <a:rPr lang="zh-TW" altLang="en-US" dirty="0"/>
              <a:t> </a:t>
            </a:r>
            <a:r>
              <a:rPr lang="en-US" altLang="zh-TW" dirty="0"/>
              <a:t>(2D)</a:t>
            </a:r>
            <a:endParaRPr lang="zh-TW" altLang="en-US" dirty="0"/>
          </a:p>
        </p:txBody>
      </p:sp>
      <p:sp>
        <p:nvSpPr>
          <p:cNvPr id="10" name="內容版面配置區 9">
            <a:extLst>
              <a:ext uri="{FF2B5EF4-FFF2-40B4-BE49-F238E27FC236}">
                <a16:creationId xmlns:a16="http://schemas.microsoft.com/office/drawing/2014/main" id="{455DA2AE-9811-4C6D-A8A4-31BB6EBAA7D4}"/>
              </a:ext>
            </a:extLst>
          </p:cNvPr>
          <p:cNvSpPr>
            <a:spLocks noGrp="1"/>
          </p:cNvSpPr>
          <p:nvPr>
            <p:ph idx="1"/>
          </p:nvPr>
        </p:nvSpPr>
        <p:spPr/>
        <p:txBody>
          <a:bodyPr/>
          <a:lstStyle/>
          <a:p>
            <a:r>
              <a:rPr lang="en-US" altLang="zh-TW" sz="2400" dirty="0"/>
              <a:t>Case5 Two sides with linearly decreasing temperature bounded by square space.</a:t>
            </a:r>
            <a:endParaRPr lang="zh-TW" altLang="en-US" sz="2400" dirty="0"/>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68FCD9AA-7F20-43B0-B3F0-633E8D0110EE}"/>
                  </a:ext>
                </a:extLst>
              </p:cNvPr>
              <p:cNvSpPr txBox="1"/>
              <p:nvPr/>
            </p:nvSpPr>
            <p:spPr>
              <a:xfrm>
                <a:off x="6413216" y="5754419"/>
                <a:ext cx="1945661" cy="9724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𝑥</m:t>
                              </m:r>
                            </m:e>
                            <m:sup>
                              <m:r>
                                <a:rPr lang="en-US" altLang="zh-TW" i="1">
                                  <a:latin typeface="Cambria Math" panose="02040503050406030204" pitchFamily="18" charset="0"/>
                                </a:rPr>
                                <m:t>2</m:t>
                              </m:r>
                            </m:sup>
                          </m:sSup>
                        </m:den>
                      </m:f>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𝑦</m:t>
                              </m:r>
                            </m:e>
                            <m:sup>
                              <m:r>
                                <a:rPr lang="en-US" altLang="zh-TW" i="1">
                                  <a:latin typeface="Cambria Math" panose="02040503050406030204" pitchFamily="18" charset="0"/>
                                </a:rPr>
                                <m:t>2</m:t>
                              </m:r>
                            </m:sup>
                          </m:sSup>
                        </m:den>
                      </m:f>
                      <m:r>
                        <a:rPr lang="en-US" altLang="zh-TW" i="1">
                          <a:latin typeface="Cambria Math" panose="02040503050406030204" pitchFamily="18" charset="0"/>
                        </a:rPr>
                        <m:t>=0</m:t>
                      </m:r>
                    </m:oMath>
                  </m:oMathPara>
                </a14:m>
                <a:endParaRPr lang="en-US" altLang="zh-TW" i="1" dirty="0"/>
              </a:p>
              <a:p>
                <a:endParaRPr lang="en-US" dirty="0"/>
              </a:p>
            </p:txBody>
          </p:sp>
        </mc:Choice>
        <mc:Fallback xmlns="">
          <p:sp>
            <p:nvSpPr>
              <p:cNvPr id="7" name="文字方塊 6">
                <a:extLst>
                  <a:ext uri="{FF2B5EF4-FFF2-40B4-BE49-F238E27FC236}">
                    <a16:creationId xmlns:a16="http://schemas.microsoft.com/office/drawing/2014/main" id="{68FCD9AA-7F20-43B0-B3F0-633E8D0110EE}"/>
                  </a:ext>
                </a:extLst>
              </p:cNvPr>
              <p:cNvSpPr txBox="1">
                <a:spLocks noRot="1" noChangeAspect="1" noMove="1" noResize="1" noEditPoints="1" noAdjustHandles="1" noChangeArrowheads="1" noChangeShapeType="1" noTextEdit="1"/>
              </p:cNvSpPr>
              <p:nvPr/>
            </p:nvSpPr>
            <p:spPr>
              <a:xfrm>
                <a:off x="6413216" y="5754419"/>
                <a:ext cx="1945661" cy="972446"/>
              </a:xfrm>
              <a:prstGeom prst="rect">
                <a:avLst/>
              </a:prstGeom>
              <a:blipFill>
                <a:blip r:embed="rId4"/>
                <a:stretch>
                  <a:fillRect/>
                </a:stretch>
              </a:blipFill>
            </p:spPr>
            <p:txBody>
              <a:bodyPr/>
              <a:lstStyle/>
              <a:p>
                <a:r>
                  <a:rPr lang="en-US">
                    <a:noFill/>
                  </a:rPr>
                  <a:t> </a:t>
                </a:r>
              </a:p>
            </p:txBody>
          </p:sp>
        </mc:Fallback>
      </mc:AlternateContent>
      <p:pic>
        <p:nvPicPr>
          <p:cNvPr id="5" name="圖片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9972" y="2933389"/>
            <a:ext cx="4322238" cy="2881492"/>
          </a:xfrm>
          <a:prstGeom prst="rect">
            <a:avLst/>
          </a:prstGeom>
        </p:spPr>
      </p:pic>
      <p:pic>
        <p:nvPicPr>
          <p:cNvPr id="8" name="圖片 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975668" y="2985059"/>
            <a:ext cx="4167228" cy="2778152"/>
          </a:xfrm>
          <a:prstGeom prst="rect">
            <a:avLst/>
          </a:prstGeom>
        </p:spPr>
      </p:pic>
    </p:spTree>
    <p:extLst>
      <p:ext uri="{BB962C8B-B14F-4D97-AF65-F5344CB8AC3E}">
        <p14:creationId xmlns:p14="http://schemas.microsoft.com/office/powerpoint/2010/main" val="3404546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945EEB-4672-4B42-AEED-F6AB595C42D0}"/>
              </a:ext>
            </a:extLst>
          </p:cNvPr>
          <p:cNvSpPr>
            <a:spLocks noGrp="1"/>
          </p:cNvSpPr>
          <p:nvPr>
            <p:ph type="title"/>
          </p:nvPr>
        </p:nvSpPr>
        <p:spPr/>
        <p:txBody>
          <a:bodyPr/>
          <a:lstStyle/>
          <a:p>
            <a:r>
              <a:rPr lang="en-US" altLang="zh-TW" dirty="0"/>
              <a:t>Laplace Equation</a:t>
            </a:r>
            <a:r>
              <a:rPr lang="zh-TW" altLang="en-US" dirty="0"/>
              <a:t> </a:t>
            </a:r>
            <a:r>
              <a:rPr lang="en-US" altLang="zh-TW" dirty="0"/>
              <a:t>(2D)</a:t>
            </a:r>
            <a:endParaRPr lang="zh-TW" altLang="en-US" dirty="0"/>
          </a:p>
        </p:txBody>
      </p:sp>
      <p:sp>
        <p:nvSpPr>
          <p:cNvPr id="10" name="內容版面配置區 9">
            <a:extLst>
              <a:ext uri="{FF2B5EF4-FFF2-40B4-BE49-F238E27FC236}">
                <a16:creationId xmlns:a16="http://schemas.microsoft.com/office/drawing/2014/main" id="{455DA2AE-9811-4C6D-A8A4-31BB6EBAA7D4}"/>
              </a:ext>
            </a:extLst>
          </p:cNvPr>
          <p:cNvSpPr>
            <a:spLocks noGrp="1"/>
          </p:cNvSpPr>
          <p:nvPr>
            <p:ph idx="1"/>
          </p:nvPr>
        </p:nvSpPr>
        <p:spPr/>
        <p:txBody>
          <a:bodyPr/>
          <a:lstStyle/>
          <a:p>
            <a:r>
              <a:rPr lang="en-US" altLang="zh-TW" sz="2400" dirty="0"/>
              <a:t>Case6 A square heater with bounded triangular space.</a:t>
            </a:r>
            <a:endParaRPr lang="zh-TW" altLang="en-US" sz="2400" dirty="0"/>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68FCD9AA-7F20-43B0-B3F0-633E8D0110EE}"/>
                  </a:ext>
                </a:extLst>
              </p:cNvPr>
              <p:cNvSpPr txBox="1"/>
              <p:nvPr/>
            </p:nvSpPr>
            <p:spPr>
              <a:xfrm>
                <a:off x="6413216" y="5754419"/>
                <a:ext cx="1945661" cy="9724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𝑥</m:t>
                              </m:r>
                            </m:e>
                            <m:sup>
                              <m:r>
                                <a:rPr lang="en-US" altLang="zh-TW" i="1">
                                  <a:latin typeface="Cambria Math" panose="02040503050406030204" pitchFamily="18" charset="0"/>
                                </a:rPr>
                                <m:t>2</m:t>
                              </m:r>
                            </m:sup>
                          </m:sSup>
                        </m:den>
                      </m:f>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𝑦</m:t>
                              </m:r>
                            </m:e>
                            <m:sup>
                              <m:r>
                                <a:rPr lang="en-US" altLang="zh-TW" i="1">
                                  <a:latin typeface="Cambria Math" panose="02040503050406030204" pitchFamily="18" charset="0"/>
                                </a:rPr>
                                <m:t>2</m:t>
                              </m:r>
                            </m:sup>
                          </m:sSup>
                        </m:den>
                      </m:f>
                      <m:r>
                        <a:rPr lang="en-US" altLang="zh-TW" i="1">
                          <a:latin typeface="Cambria Math" panose="02040503050406030204" pitchFamily="18" charset="0"/>
                        </a:rPr>
                        <m:t>=0</m:t>
                      </m:r>
                    </m:oMath>
                  </m:oMathPara>
                </a14:m>
                <a:endParaRPr lang="en-US" altLang="zh-TW" i="1" dirty="0"/>
              </a:p>
              <a:p>
                <a:endParaRPr lang="en-US" dirty="0"/>
              </a:p>
            </p:txBody>
          </p:sp>
        </mc:Choice>
        <mc:Fallback xmlns="">
          <p:sp>
            <p:nvSpPr>
              <p:cNvPr id="7" name="文字方塊 6">
                <a:extLst>
                  <a:ext uri="{FF2B5EF4-FFF2-40B4-BE49-F238E27FC236}">
                    <a16:creationId xmlns:a16="http://schemas.microsoft.com/office/drawing/2014/main" id="{68FCD9AA-7F20-43B0-B3F0-633E8D0110EE}"/>
                  </a:ext>
                </a:extLst>
              </p:cNvPr>
              <p:cNvSpPr txBox="1">
                <a:spLocks noRot="1" noChangeAspect="1" noMove="1" noResize="1" noEditPoints="1" noAdjustHandles="1" noChangeArrowheads="1" noChangeShapeType="1" noTextEdit="1"/>
              </p:cNvSpPr>
              <p:nvPr/>
            </p:nvSpPr>
            <p:spPr>
              <a:xfrm>
                <a:off x="6413216" y="5754419"/>
                <a:ext cx="1945661" cy="972446"/>
              </a:xfrm>
              <a:prstGeom prst="rect">
                <a:avLst/>
              </a:prstGeom>
              <a:blipFill>
                <a:blip r:embed="rId4"/>
                <a:stretch>
                  <a:fillRect/>
                </a:stretch>
              </a:blipFill>
            </p:spPr>
            <p:txBody>
              <a:bodyPr/>
              <a:lstStyle/>
              <a:p>
                <a:r>
                  <a:rPr lang="en-US">
                    <a:noFill/>
                  </a:rPr>
                  <a:t> </a:t>
                </a:r>
              </a:p>
            </p:txBody>
          </p:sp>
        </mc:Fallback>
      </mc:AlternateContent>
      <p:grpSp>
        <p:nvGrpSpPr>
          <p:cNvPr id="11" name="群組 10"/>
          <p:cNvGrpSpPr/>
          <p:nvPr/>
        </p:nvGrpSpPr>
        <p:grpSpPr>
          <a:xfrm>
            <a:off x="389168" y="2623017"/>
            <a:ext cx="9005524" cy="2964400"/>
            <a:chOff x="415545" y="2618775"/>
            <a:chExt cx="9005524" cy="2964400"/>
          </a:xfrm>
        </p:grpSpPr>
        <p:pic>
          <p:nvPicPr>
            <p:cNvPr id="4" name="圖片 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15545" y="2618775"/>
              <a:ext cx="4446601" cy="2964400"/>
            </a:xfrm>
            <a:prstGeom prst="rect">
              <a:avLst/>
            </a:prstGeom>
          </p:spPr>
        </p:pic>
        <p:pic>
          <p:nvPicPr>
            <p:cNvPr id="6" name="圖片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123935" y="2718419"/>
              <a:ext cx="4297134" cy="2864756"/>
            </a:xfrm>
            <a:prstGeom prst="rect">
              <a:avLst/>
            </a:prstGeom>
          </p:spPr>
        </p:pic>
      </p:grpSp>
      <p:sp>
        <p:nvSpPr>
          <p:cNvPr id="9" name="等腰三角形 8"/>
          <p:cNvSpPr/>
          <p:nvPr/>
        </p:nvSpPr>
        <p:spPr>
          <a:xfrm rot="5400000">
            <a:off x="6211770" y="3069351"/>
            <a:ext cx="2121463" cy="2159284"/>
          </a:xfrm>
          <a:prstGeom prst="triangl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401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945EEB-4672-4B42-AEED-F6AB595C42D0}"/>
              </a:ext>
            </a:extLst>
          </p:cNvPr>
          <p:cNvSpPr>
            <a:spLocks noGrp="1"/>
          </p:cNvSpPr>
          <p:nvPr>
            <p:ph type="title"/>
          </p:nvPr>
        </p:nvSpPr>
        <p:spPr/>
        <p:txBody>
          <a:bodyPr/>
          <a:lstStyle/>
          <a:p>
            <a:r>
              <a:rPr lang="en-US" altLang="zh-TW" dirty="0"/>
              <a:t>Laplace Equation</a:t>
            </a:r>
            <a:r>
              <a:rPr lang="zh-TW" altLang="en-US" dirty="0"/>
              <a:t> </a:t>
            </a:r>
            <a:r>
              <a:rPr lang="en-US" altLang="zh-TW" dirty="0"/>
              <a:t>(3D)</a:t>
            </a:r>
            <a:endParaRPr lang="zh-TW" altLang="en-US" dirty="0"/>
          </a:p>
        </p:txBody>
      </p:sp>
      <p:sp>
        <p:nvSpPr>
          <p:cNvPr id="10" name="內容版面配置區 9">
            <a:extLst>
              <a:ext uri="{FF2B5EF4-FFF2-40B4-BE49-F238E27FC236}">
                <a16:creationId xmlns:a16="http://schemas.microsoft.com/office/drawing/2014/main" id="{455DA2AE-9811-4C6D-A8A4-31BB6EBAA7D4}"/>
              </a:ext>
            </a:extLst>
          </p:cNvPr>
          <p:cNvSpPr>
            <a:spLocks noGrp="1"/>
          </p:cNvSpPr>
          <p:nvPr>
            <p:ph idx="1"/>
          </p:nvPr>
        </p:nvSpPr>
        <p:spPr/>
        <p:txBody>
          <a:bodyPr/>
          <a:lstStyle/>
          <a:p>
            <a:r>
              <a:rPr lang="en-US" altLang="zh-TW" sz="2400" dirty="0"/>
              <a:t>Case1  A two-sided square cubic heater.</a:t>
            </a:r>
          </a:p>
          <a:p>
            <a:r>
              <a:rPr lang="en-US" altLang="zh-TW" sz="2400" dirty="0"/>
              <a:t>Case2  A three-sided square cubic heater.  </a:t>
            </a:r>
            <a:endParaRPr lang="zh-TW" altLang="en-US" sz="2400" dirty="0"/>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68FCD9AA-7F20-43B0-B3F0-633E8D0110EE}"/>
                  </a:ext>
                </a:extLst>
              </p:cNvPr>
              <p:cNvSpPr txBox="1"/>
              <p:nvPr/>
            </p:nvSpPr>
            <p:spPr>
              <a:xfrm>
                <a:off x="6743566" y="782077"/>
                <a:ext cx="2530436" cy="9758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𝑥</m:t>
                              </m:r>
                            </m:e>
                            <m:sup>
                              <m:r>
                                <a:rPr lang="en-US" altLang="zh-TW" i="1">
                                  <a:latin typeface="Cambria Math" panose="02040503050406030204" pitchFamily="18" charset="0"/>
                                </a:rPr>
                                <m:t>2</m:t>
                              </m:r>
                            </m:sup>
                          </m:sSup>
                        </m:den>
                      </m:f>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𝑦</m:t>
                              </m:r>
                            </m:e>
                            <m:sup>
                              <m:r>
                                <a:rPr lang="en-US" altLang="zh-TW" i="1">
                                  <a:latin typeface="Cambria Math" panose="02040503050406030204" pitchFamily="18" charset="0"/>
                                </a:rPr>
                                <m:t>2</m:t>
                              </m:r>
                            </m:sup>
                          </m:sSup>
                        </m:den>
                      </m:f>
                      <m:r>
                        <a:rPr lang="en-US" altLang="zh-TW" b="0" i="1" smtClean="0">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𝑧</m:t>
                              </m:r>
                            </m:e>
                            <m:sup>
                              <m:r>
                                <a:rPr lang="en-US" altLang="zh-TW" i="1">
                                  <a:latin typeface="Cambria Math" panose="02040503050406030204" pitchFamily="18" charset="0"/>
                                </a:rPr>
                                <m:t>2</m:t>
                              </m:r>
                            </m:sup>
                          </m:sSup>
                        </m:den>
                      </m:f>
                      <m:r>
                        <a:rPr lang="en-US" altLang="zh-TW" i="1">
                          <a:latin typeface="Cambria Math" panose="02040503050406030204" pitchFamily="18" charset="0"/>
                        </a:rPr>
                        <m:t>=0</m:t>
                      </m:r>
                    </m:oMath>
                  </m:oMathPara>
                </a14:m>
                <a:endParaRPr lang="en-US" altLang="zh-TW" i="1" dirty="0"/>
              </a:p>
              <a:p>
                <a:endParaRPr lang="en-US" dirty="0"/>
              </a:p>
            </p:txBody>
          </p:sp>
        </mc:Choice>
        <mc:Fallback xmlns="">
          <p:sp>
            <p:nvSpPr>
              <p:cNvPr id="7" name="文字方塊 6">
                <a:extLst>
                  <a:ext uri="{FF2B5EF4-FFF2-40B4-BE49-F238E27FC236}">
                    <a16:creationId xmlns:a16="http://schemas.microsoft.com/office/drawing/2014/main" id="{68FCD9AA-7F20-43B0-B3F0-633E8D0110EE}"/>
                  </a:ext>
                </a:extLst>
              </p:cNvPr>
              <p:cNvSpPr txBox="1">
                <a:spLocks noRot="1" noChangeAspect="1" noMove="1" noResize="1" noEditPoints="1" noAdjustHandles="1" noChangeArrowheads="1" noChangeShapeType="1" noTextEdit="1"/>
              </p:cNvSpPr>
              <p:nvPr/>
            </p:nvSpPr>
            <p:spPr>
              <a:xfrm>
                <a:off x="6743566" y="782077"/>
                <a:ext cx="2530436" cy="975845"/>
              </a:xfrm>
              <a:prstGeom prst="rect">
                <a:avLst/>
              </a:prstGeom>
              <a:blipFill>
                <a:blip r:embed="rId2"/>
                <a:stretch>
                  <a:fillRect/>
                </a:stretch>
              </a:blipFill>
            </p:spPr>
            <p:txBody>
              <a:bodyPr/>
              <a:lstStyle/>
              <a:p>
                <a:r>
                  <a:rPr lang="zh-TW" altLang="en-US">
                    <a:noFill/>
                  </a:rPr>
                  <a:t> </a:t>
                </a:r>
              </a:p>
            </p:txBody>
          </p:sp>
        </mc:Fallback>
      </mc:AlternateContent>
      <p:pic>
        <p:nvPicPr>
          <p:cNvPr id="3" name="圖片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8328" y="3217298"/>
            <a:ext cx="4091353" cy="3068515"/>
          </a:xfrm>
          <a:prstGeom prst="rect">
            <a:avLst/>
          </a:prstGeom>
        </p:spPr>
      </p:pic>
      <p:pic>
        <p:nvPicPr>
          <p:cNvPr id="4" name="圖片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91203" y="3217298"/>
            <a:ext cx="4649973" cy="3099982"/>
          </a:xfrm>
          <a:prstGeom prst="rect">
            <a:avLst/>
          </a:prstGeom>
        </p:spPr>
      </p:pic>
    </p:spTree>
    <p:extLst>
      <p:ext uri="{BB962C8B-B14F-4D97-AF65-F5344CB8AC3E}">
        <p14:creationId xmlns:p14="http://schemas.microsoft.com/office/powerpoint/2010/main" val="4001183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945EEB-4672-4B42-AEED-F6AB595C42D0}"/>
              </a:ext>
            </a:extLst>
          </p:cNvPr>
          <p:cNvSpPr>
            <a:spLocks noGrp="1"/>
          </p:cNvSpPr>
          <p:nvPr>
            <p:ph type="title"/>
          </p:nvPr>
        </p:nvSpPr>
        <p:spPr/>
        <p:txBody>
          <a:bodyPr/>
          <a:lstStyle/>
          <a:p>
            <a:r>
              <a:rPr lang="en-US" altLang="zh-TW" dirty="0"/>
              <a:t>Laplace Equation</a:t>
            </a:r>
            <a:r>
              <a:rPr lang="zh-TW" altLang="en-US" dirty="0"/>
              <a:t> </a:t>
            </a:r>
            <a:r>
              <a:rPr lang="en-US" altLang="zh-TW" dirty="0"/>
              <a:t>(3D)</a:t>
            </a:r>
            <a:endParaRPr lang="zh-TW" altLang="en-US" dirty="0"/>
          </a:p>
        </p:txBody>
      </p:sp>
      <p:sp>
        <p:nvSpPr>
          <p:cNvPr id="10" name="內容版面配置區 9">
            <a:extLst>
              <a:ext uri="{FF2B5EF4-FFF2-40B4-BE49-F238E27FC236}">
                <a16:creationId xmlns:a16="http://schemas.microsoft.com/office/drawing/2014/main" id="{455DA2AE-9811-4C6D-A8A4-31BB6EBAA7D4}"/>
              </a:ext>
            </a:extLst>
          </p:cNvPr>
          <p:cNvSpPr>
            <a:spLocks noGrp="1"/>
          </p:cNvSpPr>
          <p:nvPr>
            <p:ph idx="1"/>
          </p:nvPr>
        </p:nvSpPr>
        <p:spPr/>
        <p:txBody>
          <a:bodyPr/>
          <a:lstStyle/>
          <a:p>
            <a:r>
              <a:rPr lang="en-US" altLang="zh-TW" sz="2400" dirty="0"/>
              <a:t>Case3 A square heater bounded by a square space.(radius=15) </a:t>
            </a:r>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68FCD9AA-7F20-43B0-B3F0-633E8D0110EE}"/>
                  </a:ext>
                </a:extLst>
              </p:cNvPr>
              <p:cNvSpPr txBox="1"/>
              <p:nvPr/>
            </p:nvSpPr>
            <p:spPr>
              <a:xfrm>
                <a:off x="6743566" y="954555"/>
                <a:ext cx="2530436" cy="9758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𝑥</m:t>
                              </m:r>
                            </m:e>
                            <m:sup>
                              <m:r>
                                <a:rPr lang="en-US" altLang="zh-TW" i="1">
                                  <a:latin typeface="Cambria Math" panose="02040503050406030204" pitchFamily="18" charset="0"/>
                                </a:rPr>
                                <m:t>2</m:t>
                              </m:r>
                            </m:sup>
                          </m:sSup>
                        </m:den>
                      </m:f>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𝑦</m:t>
                              </m:r>
                            </m:e>
                            <m:sup>
                              <m:r>
                                <a:rPr lang="en-US" altLang="zh-TW" i="1">
                                  <a:latin typeface="Cambria Math" panose="02040503050406030204" pitchFamily="18" charset="0"/>
                                </a:rPr>
                                <m:t>2</m:t>
                              </m:r>
                            </m:sup>
                          </m:sSup>
                        </m:den>
                      </m:f>
                      <m:r>
                        <a:rPr lang="en-US" altLang="zh-TW" b="0" i="1" smtClean="0">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𝑧</m:t>
                              </m:r>
                            </m:e>
                            <m:sup>
                              <m:r>
                                <a:rPr lang="en-US" altLang="zh-TW" i="1">
                                  <a:latin typeface="Cambria Math" panose="02040503050406030204" pitchFamily="18" charset="0"/>
                                </a:rPr>
                                <m:t>2</m:t>
                              </m:r>
                            </m:sup>
                          </m:sSup>
                        </m:den>
                      </m:f>
                      <m:r>
                        <a:rPr lang="en-US" altLang="zh-TW" i="1">
                          <a:latin typeface="Cambria Math" panose="02040503050406030204" pitchFamily="18" charset="0"/>
                        </a:rPr>
                        <m:t>=0</m:t>
                      </m:r>
                    </m:oMath>
                  </m:oMathPara>
                </a14:m>
                <a:endParaRPr lang="en-US" altLang="zh-TW" i="1" dirty="0"/>
              </a:p>
              <a:p>
                <a:endParaRPr lang="en-US" dirty="0"/>
              </a:p>
            </p:txBody>
          </p:sp>
        </mc:Choice>
        <mc:Fallback xmlns="">
          <p:sp>
            <p:nvSpPr>
              <p:cNvPr id="7" name="文字方塊 6">
                <a:extLst>
                  <a:ext uri="{FF2B5EF4-FFF2-40B4-BE49-F238E27FC236}">
                    <a16:creationId xmlns:a16="http://schemas.microsoft.com/office/drawing/2014/main" id="{68FCD9AA-7F20-43B0-B3F0-633E8D0110EE}"/>
                  </a:ext>
                </a:extLst>
              </p:cNvPr>
              <p:cNvSpPr txBox="1">
                <a:spLocks noRot="1" noChangeAspect="1" noMove="1" noResize="1" noEditPoints="1" noAdjustHandles="1" noChangeArrowheads="1" noChangeShapeType="1" noTextEdit="1"/>
              </p:cNvSpPr>
              <p:nvPr/>
            </p:nvSpPr>
            <p:spPr>
              <a:xfrm>
                <a:off x="6743566" y="954555"/>
                <a:ext cx="2530436" cy="975845"/>
              </a:xfrm>
              <a:prstGeom prst="rect">
                <a:avLst/>
              </a:prstGeom>
              <a:blipFill>
                <a:blip r:embed="rId2"/>
                <a:stretch>
                  <a:fillRect/>
                </a:stretch>
              </a:blipFill>
            </p:spPr>
            <p:txBody>
              <a:bodyPr/>
              <a:lstStyle/>
              <a:p>
                <a:r>
                  <a:rPr lang="zh-TW" altLang="en-US">
                    <a:noFill/>
                  </a:rPr>
                  <a:t> </a:t>
                </a:r>
              </a:p>
            </p:txBody>
          </p:sp>
        </mc:Fallback>
      </mc:AlternateContent>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038" y="3108274"/>
            <a:ext cx="4744915" cy="3163277"/>
          </a:xfrm>
          <a:prstGeom prst="rect">
            <a:avLst/>
          </a:prstGeom>
        </p:spPr>
      </p:pic>
    </p:spTree>
    <p:extLst>
      <p:ext uri="{BB962C8B-B14F-4D97-AF65-F5344CB8AC3E}">
        <p14:creationId xmlns:p14="http://schemas.microsoft.com/office/powerpoint/2010/main" val="4057235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945EEB-4672-4B42-AEED-F6AB595C42D0}"/>
              </a:ext>
            </a:extLst>
          </p:cNvPr>
          <p:cNvSpPr>
            <a:spLocks noGrp="1"/>
          </p:cNvSpPr>
          <p:nvPr>
            <p:ph type="title"/>
          </p:nvPr>
        </p:nvSpPr>
        <p:spPr/>
        <p:txBody>
          <a:bodyPr/>
          <a:lstStyle/>
          <a:p>
            <a:r>
              <a:rPr lang="en-US" altLang="zh-TW" dirty="0"/>
              <a:t>Laplace Equation</a:t>
            </a:r>
            <a:r>
              <a:rPr lang="zh-TW" altLang="en-US" dirty="0"/>
              <a:t> </a:t>
            </a:r>
            <a:r>
              <a:rPr lang="en-US" altLang="zh-TW" dirty="0"/>
              <a:t>(3D)</a:t>
            </a:r>
            <a:endParaRPr lang="zh-TW" altLang="en-US" dirty="0"/>
          </a:p>
        </p:txBody>
      </p:sp>
      <p:sp>
        <p:nvSpPr>
          <p:cNvPr id="10" name="內容版面配置區 9">
            <a:extLst>
              <a:ext uri="{FF2B5EF4-FFF2-40B4-BE49-F238E27FC236}">
                <a16:creationId xmlns:a16="http://schemas.microsoft.com/office/drawing/2014/main" id="{455DA2AE-9811-4C6D-A8A4-31BB6EBAA7D4}"/>
              </a:ext>
            </a:extLst>
          </p:cNvPr>
          <p:cNvSpPr>
            <a:spLocks noGrp="1"/>
          </p:cNvSpPr>
          <p:nvPr>
            <p:ph idx="1"/>
          </p:nvPr>
        </p:nvSpPr>
        <p:spPr/>
        <p:txBody>
          <a:bodyPr/>
          <a:lstStyle/>
          <a:p>
            <a:r>
              <a:rPr lang="en-US" altLang="zh-TW" sz="2400" dirty="0"/>
              <a:t>Case4 A square heater bounded by a square space. (l=50)</a:t>
            </a:r>
          </a:p>
          <a:p>
            <a:r>
              <a:rPr lang="en-US" altLang="zh-TW" sz="2400" dirty="0"/>
              <a:t>Case5 A square heater bounded by a square space. (l=30)</a:t>
            </a:r>
          </a:p>
          <a:p>
            <a:endParaRPr lang="en-US" altLang="zh-TW" sz="2400" dirty="0"/>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68FCD9AA-7F20-43B0-B3F0-633E8D0110EE}"/>
                  </a:ext>
                </a:extLst>
              </p:cNvPr>
              <p:cNvSpPr txBox="1"/>
              <p:nvPr/>
            </p:nvSpPr>
            <p:spPr>
              <a:xfrm>
                <a:off x="6743566" y="782077"/>
                <a:ext cx="2530436" cy="9758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𝑥</m:t>
                              </m:r>
                            </m:e>
                            <m:sup>
                              <m:r>
                                <a:rPr lang="en-US" altLang="zh-TW" i="1">
                                  <a:latin typeface="Cambria Math" panose="02040503050406030204" pitchFamily="18" charset="0"/>
                                </a:rPr>
                                <m:t>2</m:t>
                              </m:r>
                            </m:sup>
                          </m:sSup>
                        </m:den>
                      </m:f>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𝑦</m:t>
                              </m:r>
                            </m:e>
                            <m:sup>
                              <m:r>
                                <a:rPr lang="en-US" altLang="zh-TW" i="1">
                                  <a:latin typeface="Cambria Math" panose="02040503050406030204" pitchFamily="18" charset="0"/>
                                </a:rPr>
                                <m:t>2</m:t>
                              </m:r>
                            </m:sup>
                          </m:sSup>
                        </m:den>
                      </m:f>
                      <m:r>
                        <a:rPr lang="en-US" altLang="zh-TW" b="0" i="1" smtClean="0">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𝑧</m:t>
                              </m:r>
                            </m:e>
                            <m:sup>
                              <m:r>
                                <a:rPr lang="en-US" altLang="zh-TW" i="1">
                                  <a:latin typeface="Cambria Math" panose="02040503050406030204" pitchFamily="18" charset="0"/>
                                </a:rPr>
                                <m:t>2</m:t>
                              </m:r>
                            </m:sup>
                          </m:sSup>
                        </m:den>
                      </m:f>
                      <m:r>
                        <a:rPr lang="en-US" altLang="zh-TW" i="1">
                          <a:latin typeface="Cambria Math" panose="02040503050406030204" pitchFamily="18" charset="0"/>
                        </a:rPr>
                        <m:t>=0</m:t>
                      </m:r>
                    </m:oMath>
                  </m:oMathPara>
                </a14:m>
                <a:endParaRPr lang="en-US" altLang="zh-TW" i="1" dirty="0"/>
              </a:p>
              <a:p>
                <a:endParaRPr lang="en-US" dirty="0"/>
              </a:p>
            </p:txBody>
          </p:sp>
        </mc:Choice>
        <mc:Fallback xmlns="">
          <p:sp>
            <p:nvSpPr>
              <p:cNvPr id="7" name="文字方塊 6">
                <a:extLst>
                  <a:ext uri="{FF2B5EF4-FFF2-40B4-BE49-F238E27FC236}">
                    <a16:creationId xmlns:a16="http://schemas.microsoft.com/office/drawing/2014/main" id="{68FCD9AA-7F20-43B0-B3F0-633E8D0110EE}"/>
                  </a:ext>
                </a:extLst>
              </p:cNvPr>
              <p:cNvSpPr txBox="1">
                <a:spLocks noRot="1" noChangeAspect="1" noMove="1" noResize="1" noEditPoints="1" noAdjustHandles="1" noChangeArrowheads="1" noChangeShapeType="1" noTextEdit="1"/>
              </p:cNvSpPr>
              <p:nvPr/>
            </p:nvSpPr>
            <p:spPr>
              <a:xfrm>
                <a:off x="6743566" y="782077"/>
                <a:ext cx="2530436" cy="975845"/>
              </a:xfrm>
              <a:prstGeom prst="rect">
                <a:avLst/>
              </a:prstGeom>
              <a:blipFill>
                <a:blip r:embed="rId2"/>
                <a:stretch>
                  <a:fillRect/>
                </a:stretch>
              </a:blipFill>
            </p:spPr>
            <p:txBody>
              <a:bodyPr/>
              <a:lstStyle/>
              <a:p>
                <a:r>
                  <a:rPr lang="zh-TW" altLang="en-US">
                    <a:noFill/>
                  </a:rPr>
                  <a:t> </a:t>
                </a:r>
              </a:p>
            </p:txBody>
          </p:sp>
        </mc:Fallback>
      </mc:AlternateContent>
      <p:pic>
        <p:nvPicPr>
          <p:cNvPr id="3" name="圖片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6845" y="3172433"/>
            <a:ext cx="4454770" cy="2969847"/>
          </a:xfrm>
          <a:prstGeom prst="rect">
            <a:avLst/>
          </a:prstGeom>
        </p:spPr>
      </p:pic>
      <p:pic>
        <p:nvPicPr>
          <p:cNvPr id="4" name="圖片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75668" y="3224578"/>
            <a:ext cx="4298334" cy="2865556"/>
          </a:xfrm>
          <a:prstGeom prst="rect">
            <a:avLst/>
          </a:prstGeom>
        </p:spPr>
      </p:pic>
    </p:spTree>
    <p:extLst>
      <p:ext uri="{BB962C8B-B14F-4D97-AF65-F5344CB8AC3E}">
        <p14:creationId xmlns:p14="http://schemas.microsoft.com/office/powerpoint/2010/main" val="1598200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FF64E4-39C8-4D4D-A9B1-577F28DBD2DC}"/>
              </a:ext>
            </a:extLst>
          </p:cNvPr>
          <p:cNvSpPr>
            <a:spLocks noGrp="1"/>
          </p:cNvSpPr>
          <p:nvPr>
            <p:ph type="title"/>
          </p:nvPr>
        </p:nvSpPr>
        <p:spPr/>
        <p:txBody>
          <a:bodyPr/>
          <a:lstStyle/>
          <a:p>
            <a:r>
              <a:rPr lang="zh-TW" altLang="en-US" dirty="0"/>
              <a:t>探討問題</a:t>
            </a:r>
            <a:r>
              <a:rPr lang="en-US" altLang="zh-TW" dirty="0"/>
              <a:t>(Problem description)</a:t>
            </a:r>
            <a:endParaRPr lang="zh-TW" altLang="en-US" dirty="0"/>
          </a:p>
        </p:txBody>
      </p:sp>
      <p:sp>
        <p:nvSpPr>
          <p:cNvPr id="3" name="內容版面配置區 2">
            <a:extLst>
              <a:ext uri="{FF2B5EF4-FFF2-40B4-BE49-F238E27FC236}">
                <a16:creationId xmlns:a16="http://schemas.microsoft.com/office/drawing/2014/main" id="{80B10146-EEC6-4F7B-A65D-563DAAF9A0C9}"/>
              </a:ext>
            </a:extLst>
          </p:cNvPr>
          <p:cNvSpPr>
            <a:spLocks noGrp="1"/>
          </p:cNvSpPr>
          <p:nvPr>
            <p:ph idx="1"/>
          </p:nvPr>
        </p:nvSpPr>
        <p:spPr/>
        <p:txBody>
          <a:bodyPr>
            <a:normAutofit/>
          </a:bodyPr>
          <a:lstStyle/>
          <a:p>
            <a:r>
              <a:rPr lang="zh-TW" altLang="en-US" sz="2400" b="1" dirty="0"/>
              <a:t>微分方程式</a:t>
            </a:r>
            <a:r>
              <a:rPr lang="zh-TW" altLang="en-US" sz="2400" dirty="0"/>
              <a:t>（</a:t>
            </a:r>
            <a:r>
              <a:rPr lang="en-US" altLang="zh-TW" sz="2400" dirty="0"/>
              <a:t>Differential equation</a:t>
            </a:r>
            <a:r>
              <a:rPr lang="zh-TW" altLang="en-US" sz="2400" dirty="0"/>
              <a:t>，</a:t>
            </a:r>
            <a:r>
              <a:rPr lang="en-US" altLang="zh-TW" sz="2400" b="1" dirty="0"/>
              <a:t>DE</a:t>
            </a:r>
            <a:r>
              <a:rPr lang="zh-TW" altLang="en-US" sz="2400" dirty="0"/>
              <a:t>）為一種數學方程式，用來描述某函數與其導數之間的關係，其解是一個符合方程式的函數。</a:t>
            </a:r>
            <a:endParaRPr lang="en-US" altLang="zh-TW" sz="2400" dirty="0"/>
          </a:p>
          <a:p>
            <a:r>
              <a:rPr lang="zh-TW" altLang="en-US" sz="2400" dirty="0"/>
              <a:t>然而，只有少數簡單的微分方程式可以求得解析解。在無法求得解析解時，可以利用</a:t>
            </a:r>
            <a:r>
              <a:rPr lang="zh-TW" altLang="en-US" sz="2400" b="1" dirty="0"/>
              <a:t>數值分析</a:t>
            </a:r>
            <a:r>
              <a:rPr lang="zh-TW" altLang="en-US" sz="2400" dirty="0"/>
              <a:t>來找到其數值解。</a:t>
            </a:r>
            <a:endParaRPr lang="en-US" altLang="zh-TW" sz="2400" dirty="0"/>
          </a:p>
          <a:p>
            <a:r>
              <a:rPr lang="zh-TW" altLang="en-US" sz="2400" dirty="0"/>
              <a:t>於是，我們決定以電腦以數值方法求出微分方程的數值解，並且將其解以視覺化方式呈現。</a:t>
            </a:r>
            <a:endParaRPr lang="en-US" altLang="zh-TW" sz="2400" dirty="0"/>
          </a:p>
        </p:txBody>
      </p:sp>
    </p:spTree>
    <p:extLst>
      <p:ext uri="{BB962C8B-B14F-4D97-AF65-F5344CB8AC3E}">
        <p14:creationId xmlns:p14="http://schemas.microsoft.com/office/powerpoint/2010/main" val="627873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8B4EDC-1B36-4957-A795-BCCE11FDAFE8}"/>
              </a:ext>
            </a:extLst>
          </p:cNvPr>
          <p:cNvSpPr>
            <a:spLocks noGrp="1"/>
          </p:cNvSpPr>
          <p:nvPr>
            <p:ph type="title"/>
          </p:nvPr>
        </p:nvSpPr>
        <p:spPr/>
        <p:txBody>
          <a:bodyPr/>
          <a:lstStyle/>
          <a:p>
            <a:r>
              <a:rPr lang="zh-TW" altLang="en-US" dirty="0"/>
              <a:t>程式架構剖析</a:t>
            </a:r>
          </a:p>
        </p:txBody>
      </p:sp>
      <p:sp>
        <p:nvSpPr>
          <p:cNvPr id="3" name="內容版面配置區 2">
            <a:extLst>
              <a:ext uri="{FF2B5EF4-FFF2-40B4-BE49-F238E27FC236}">
                <a16:creationId xmlns:a16="http://schemas.microsoft.com/office/drawing/2014/main" id="{43E4C9BE-1F04-4104-981E-CC3C13C62635}"/>
              </a:ext>
            </a:extLst>
          </p:cNvPr>
          <p:cNvSpPr>
            <a:spLocks noGrp="1"/>
          </p:cNvSpPr>
          <p:nvPr>
            <p:ph idx="1"/>
          </p:nvPr>
        </p:nvSpPr>
        <p:spPr/>
        <p:txBody>
          <a:bodyPr/>
          <a:lstStyle/>
          <a:p>
            <a:r>
              <a:rPr lang="en-US" altLang="zh-TW" sz="2400" b="1" dirty="0"/>
              <a:t>Wave Equation/ Heat Equation/ Advection Equation:</a:t>
            </a:r>
          </a:p>
          <a:p>
            <a:r>
              <a:rPr lang="en-US" altLang="zh-TW" sz="2400" dirty="0"/>
              <a:t>1.</a:t>
            </a:r>
            <a:r>
              <a:rPr lang="zh-TW" altLang="en-US" sz="2400" dirty="0"/>
              <a:t>設定</a:t>
            </a:r>
            <a:r>
              <a:rPr lang="zh-TW" altLang="en-US" sz="2400" b="1" dirty="0"/>
              <a:t>邊界</a:t>
            </a:r>
            <a:r>
              <a:rPr lang="zh-TW" altLang="en-US" sz="2400" dirty="0"/>
              <a:t>條件</a:t>
            </a:r>
            <a:r>
              <a:rPr lang="en-US" altLang="zh-TW" sz="2400" dirty="0"/>
              <a:t>(boundary condition)</a:t>
            </a:r>
          </a:p>
          <a:p>
            <a:r>
              <a:rPr lang="en-US" altLang="zh-TW" sz="2400" dirty="0"/>
              <a:t>2.</a:t>
            </a:r>
            <a:r>
              <a:rPr lang="zh-TW" altLang="en-US" sz="2400" dirty="0"/>
              <a:t>設定</a:t>
            </a:r>
            <a:r>
              <a:rPr lang="zh-TW" altLang="en-US" sz="2400" b="1" dirty="0"/>
              <a:t>起始</a:t>
            </a:r>
            <a:r>
              <a:rPr lang="zh-TW" altLang="en-US" sz="2400" dirty="0"/>
              <a:t>條件</a:t>
            </a:r>
            <a:r>
              <a:rPr lang="en-US" altLang="zh-TW" sz="2400" dirty="0"/>
              <a:t>(initial condition)</a:t>
            </a:r>
          </a:p>
          <a:p>
            <a:r>
              <a:rPr lang="en-US" altLang="zh-TW" sz="2400" dirty="0"/>
              <a:t>3.</a:t>
            </a:r>
            <a:r>
              <a:rPr lang="zh-TW" altLang="en-US" sz="2400" dirty="0"/>
              <a:t>進行遞迴</a:t>
            </a:r>
            <a:endParaRPr lang="en-US" altLang="zh-TW" sz="2400" dirty="0"/>
          </a:p>
          <a:p>
            <a:r>
              <a:rPr lang="en-US" altLang="zh-TW" sz="2400" dirty="0"/>
              <a:t>4.</a:t>
            </a:r>
            <a:r>
              <a:rPr lang="zh-TW" altLang="en-US" sz="2400" dirty="0"/>
              <a:t>紀錄每個時間點的值</a:t>
            </a:r>
            <a:endParaRPr lang="en-US" altLang="zh-TW" sz="2400" dirty="0"/>
          </a:p>
          <a:p>
            <a:r>
              <a:rPr lang="en-US" altLang="zh-TW" sz="2400" dirty="0"/>
              <a:t>5.</a:t>
            </a:r>
            <a:r>
              <a:rPr lang="zh-TW" altLang="en-US" sz="2400" dirty="0"/>
              <a:t>對每組數據作圖</a:t>
            </a:r>
          </a:p>
        </p:txBody>
      </p:sp>
    </p:spTree>
    <p:extLst>
      <p:ext uri="{BB962C8B-B14F-4D97-AF65-F5344CB8AC3E}">
        <p14:creationId xmlns:p14="http://schemas.microsoft.com/office/powerpoint/2010/main" val="517128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DC7AE1-1741-4ECB-A4B3-6604492E59D4}"/>
              </a:ext>
            </a:extLst>
          </p:cNvPr>
          <p:cNvSpPr>
            <a:spLocks noGrp="1"/>
          </p:cNvSpPr>
          <p:nvPr>
            <p:ph type="title"/>
          </p:nvPr>
        </p:nvSpPr>
        <p:spPr/>
        <p:txBody>
          <a:bodyPr/>
          <a:lstStyle/>
          <a:p>
            <a:r>
              <a:rPr lang="en-US" altLang="zh-TW" dirty="0"/>
              <a:t>Wave equation (1D)</a:t>
            </a:r>
            <a:endParaRPr lang="en-US" dirty="0"/>
          </a:p>
        </p:txBody>
      </p:sp>
      <p:sp>
        <p:nvSpPr>
          <p:cNvPr id="3" name="內容版面配置區 2">
            <a:extLst>
              <a:ext uri="{FF2B5EF4-FFF2-40B4-BE49-F238E27FC236}">
                <a16:creationId xmlns:a16="http://schemas.microsoft.com/office/drawing/2014/main" id="{75D4D75F-3D7A-45DA-851C-92D8C20DA345}"/>
              </a:ext>
            </a:extLst>
          </p:cNvPr>
          <p:cNvSpPr>
            <a:spLocks noGrp="1"/>
          </p:cNvSpPr>
          <p:nvPr>
            <p:ph idx="1"/>
          </p:nvPr>
        </p:nvSpPr>
        <p:spPr/>
        <p:txBody>
          <a:bodyPr>
            <a:normAutofit/>
          </a:bodyPr>
          <a:lstStyle/>
          <a:p>
            <a:r>
              <a:rPr lang="zh-TW" altLang="en-US" sz="2400" dirty="0"/>
              <a:t>我們假想繩子兩段被固定，原始繩子為張緊，在</a:t>
            </a:r>
            <a:r>
              <a:rPr lang="en-US" altLang="zh-TW" sz="2400" dirty="0"/>
              <a:t>t=0</a:t>
            </a:r>
            <a:r>
              <a:rPr lang="zh-TW" altLang="en-US" sz="2400" dirty="0"/>
              <a:t>時被放開。</a:t>
            </a:r>
            <a:endParaRPr lang="en-US" altLang="zh-TW" sz="2400" dirty="0"/>
          </a:p>
          <a:p>
            <a:r>
              <a:rPr lang="en-US" altLang="zh-TW" sz="2400" dirty="0"/>
              <a:t>Case1  Sin wave string.</a:t>
            </a:r>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C46AD708-799F-4B54-BCDC-F0CA0D07CDCD}"/>
                  </a:ext>
                </a:extLst>
              </p:cNvPr>
              <p:cNvSpPr txBox="1"/>
              <p:nvPr/>
            </p:nvSpPr>
            <p:spPr>
              <a:xfrm>
                <a:off x="7941394" y="2836008"/>
                <a:ext cx="1332608" cy="6481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sSup>
                            <m:sSupPr>
                              <m:ctrlPr>
                                <a:rPr lang="en-US" altLang="zh-TW" b="0" i="1" smtClean="0">
                                  <a:latin typeface="Cambria Math" panose="02040503050406030204" pitchFamily="18" charset="0"/>
                                </a:rPr>
                              </m:ctrlPr>
                            </m:sSupPr>
                            <m:e>
                              <m:r>
                                <a:rPr lang="en-US" altLang="zh-TW" i="1">
                                  <a:latin typeface="Cambria Math" panose="02040503050406030204" pitchFamily="18" charset="0"/>
                                </a:rPr>
                                <m:t>𝜕</m:t>
                              </m:r>
                            </m:e>
                            <m:sup>
                              <m:r>
                                <a:rPr lang="en-US" altLang="zh-TW" b="0" i="1" smtClean="0">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𝑡</m:t>
                              </m:r>
                            </m:e>
                            <m:sup>
                              <m:r>
                                <a:rPr lang="en-US" altLang="zh-TW" b="0" i="1" smtClean="0">
                                  <a:latin typeface="Cambria Math" panose="02040503050406030204" pitchFamily="18" charset="0"/>
                                </a:rPr>
                                <m:t>2</m:t>
                              </m:r>
                            </m:sup>
                          </m:sSup>
                        </m:den>
                      </m:f>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smtClean="0">
                                  <a:latin typeface="Cambria Math" panose="02040503050406030204" pitchFamily="18" charset="0"/>
                                </a:rPr>
                                <m:t>𝑥</m:t>
                              </m:r>
                            </m:e>
                            <m:sup>
                              <m:r>
                                <a:rPr lang="en-US" altLang="zh-TW" i="1">
                                  <a:latin typeface="Cambria Math" panose="02040503050406030204" pitchFamily="18" charset="0"/>
                                </a:rPr>
                                <m:t>2</m:t>
                              </m:r>
                            </m:sup>
                          </m:sSup>
                        </m:den>
                      </m:f>
                    </m:oMath>
                  </m:oMathPara>
                </a14:m>
                <a:endParaRPr lang="en-US" i="1" dirty="0"/>
              </a:p>
            </p:txBody>
          </p:sp>
        </mc:Choice>
        <mc:Fallback xmlns="">
          <p:sp>
            <p:nvSpPr>
              <p:cNvPr id="5" name="文字方塊 4">
                <a:extLst>
                  <a:ext uri="{FF2B5EF4-FFF2-40B4-BE49-F238E27FC236}">
                    <a16:creationId xmlns:a16="http://schemas.microsoft.com/office/drawing/2014/main" id="{C46AD708-799F-4B54-BCDC-F0CA0D07CDCD}"/>
                  </a:ext>
                </a:extLst>
              </p:cNvPr>
              <p:cNvSpPr txBox="1">
                <a:spLocks noRot="1" noChangeAspect="1" noMove="1" noResize="1" noEditPoints="1" noAdjustHandles="1" noChangeArrowheads="1" noChangeShapeType="1" noTextEdit="1"/>
              </p:cNvSpPr>
              <p:nvPr/>
            </p:nvSpPr>
            <p:spPr>
              <a:xfrm>
                <a:off x="7941394" y="2836008"/>
                <a:ext cx="1332608" cy="648126"/>
              </a:xfrm>
              <a:prstGeom prst="rect">
                <a:avLst/>
              </a:prstGeom>
              <a:blipFill>
                <a:blip r:embed="rId2"/>
                <a:stretch>
                  <a:fillRect/>
                </a:stretch>
              </a:blipFill>
            </p:spPr>
            <p:txBody>
              <a:bodyPr/>
              <a:lstStyle/>
              <a:p>
                <a:r>
                  <a:rPr lang="zh-TW" altLang="en-US">
                    <a:noFill/>
                  </a:rPr>
                  <a:t> </a:t>
                </a:r>
              </a:p>
            </p:txBody>
          </p:sp>
        </mc:Fallback>
      </mc:AlternateContent>
      <p:pic>
        <p:nvPicPr>
          <p:cNvPr id="4" name="圖片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57517" y="3470703"/>
            <a:ext cx="3803005" cy="2852254"/>
          </a:xfrm>
          <a:prstGeom prst="rect">
            <a:avLst/>
          </a:prstGeom>
        </p:spPr>
      </p:pic>
      <p:pic>
        <p:nvPicPr>
          <p:cNvPr id="6" name="圖片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93771" y="3576685"/>
            <a:ext cx="3556202" cy="2667152"/>
          </a:xfrm>
          <a:prstGeom prst="rect">
            <a:avLst/>
          </a:prstGeom>
        </p:spPr>
      </p:pic>
    </p:spTree>
    <p:extLst>
      <p:ext uri="{BB962C8B-B14F-4D97-AF65-F5344CB8AC3E}">
        <p14:creationId xmlns:p14="http://schemas.microsoft.com/office/powerpoint/2010/main" val="292605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DC7AE1-1741-4ECB-A4B3-6604492E59D4}"/>
              </a:ext>
            </a:extLst>
          </p:cNvPr>
          <p:cNvSpPr>
            <a:spLocks noGrp="1"/>
          </p:cNvSpPr>
          <p:nvPr>
            <p:ph type="title"/>
          </p:nvPr>
        </p:nvSpPr>
        <p:spPr/>
        <p:txBody>
          <a:bodyPr/>
          <a:lstStyle/>
          <a:p>
            <a:r>
              <a:rPr lang="en-US" altLang="zh-TW" dirty="0"/>
              <a:t>Wave equation (1D)</a:t>
            </a:r>
            <a:endParaRPr lang="en-US" dirty="0"/>
          </a:p>
        </p:txBody>
      </p:sp>
      <p:sp>
        <p:nvSpPr>
          <p:cNvPr id="3" name="內容版面配置區 2">
            <a:extLst>
              <a:ext uri="{FF2B5EF4-FFF2-40B4-BE49-F238E27FC236}">
                <a16:creationId xmlns:a16="http://schemas.microsoft.com/office/drawing/2014/main" id="{75D4D75F-3D7A-45DA-851C-92D8C20DA345}"/>
              </a:ext>
            </a:extLst>
          </p:cNvPr>
          <p:cNvSpPr>
            <a:spLocks noGrp="1"/>
          </p:cNvSpPr>
          <p:nvPr>
            <p:ph idx="1"/>
          </p:nvPr>
        </p:nvSpPr>
        <p:spPr/>
        <p:txBody>
          <a:bodyPr>
            <a:normAutofit/>
          </a:bodyPr>
          <a:lstStyle/>
          <a:p>
            <a:r>
              <a:rPr lang="en-US" altLang="zh-TW" sz="2400" dirty="0"/>
              <a:t>Case2  A sin wave string.</a:t>
            </a:r>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C46AD708-799F-4B54-BCDC-F0CA0D07CDCD}"/>
                  </a:ext>
                </a:extLst>
              </p:cNvPr>
              <p:cNvSpPr txBox="1"/>
              <p:nvPr/>
            </p:nvSpPr>
            <p:spPr>
              <a:xfrm>
                <a:off x="7977505" y="2231514"/>
                <a:ext cx="1332608" cy="6481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sSup>
                            <m:sSupPr>
                              <m:ctrlPr>
                                <a:rPr lang="en-US" altLang="zh-TW" b="0" i="1" smtClean="0">
                                  <a:latin typeface="Cambria Math" panose="02040503050406030204" pitchFamily="18" charset="0"/>
                                </a:rPr>
                              </m:ctrlPr>
                            </m:sSupPr>
                            <m:e>
                              <m:r>
                                <a:rPr lang="en-US" altLang="zh-TW" i="1">
                                  <a:latin typeface="Cambria Math" panose="02040503050406030204" pitchFamily="18" charset="0"/>
                                </a:rPr>
                                <m:t>𝜕</m:t>
                              </m:r>
                            </m:e>
                            <m:sup>
                              <m:r>
                                <a:rPr lang="en-US" altLang="zh-TW" b="0" i="1" smtClean="0">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𝑡</m:t>
                              </m:r>
                            </m:e>
                            <m:sup>
                              <m:r>
                                <a:rPr lang="en-US" altLang="zh-TW" b="0" i="1" smtClean="0">
                                  <a:latin typeface="Cambria Math" panose="02040503050406030204" pitchFamily="18" charset="0"/>
                                </a:rPr>
                                <m:t>2</m:t>
                              </m:r>
                            </m:sup>
                          </m:sSup>
                        </m:den>
                      </m:f>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smtClean="0">
                                  <a:latin typeface="Cambria Math" panose="02040503050406030204" pitchFamily="18" charset="0"/>
                                </a:rPr>
                                <m:t>𝑥</m:t>
                              </m:r>
                            </m:e>
                            <m:sup>
                              <m:r>
                                <a:rPr lang="en-US" altLang="zh-TW" i="1">
                                  <a:latin typeface="Cambria Math" panose="02040503050406030204" pitchFamily="18" charset="0"/>
                                </a:rPr>
                                <m:t>2</m:t>
                              </m:r>
                            </m:sup>
                          </m:sSup>
                        </m:den>
                      </m:f>
                    </m:oMath>
                  </m:oMathPara>
                </a14:m>
                <a:endParaRPr lang="en-US" i="1" dirty="0"/>
              </a:p>
            </p:txBody>
          </p:sp>
        </mc:Choice>
        <mc:Fallback xmlns="">
          <p:sp>
            <p:nvSpPr>
              <p:cNvPr id="5" name="文字方塊 4">
                <a:extLst>
                  <a:ext uri="{FF2B5EF4-FFF2-40B4-BE49-F238E27FC236}">
                    <a16:creationId xmlns:a16="http://schemas.microsoft.com/office/drawing/2014/main" id="{C46AD708-799F-4B54-BCDC-F0CA0D07CDCD}"/>
                  </a:ext>
                </a:extLst>
              </p:cNvPr>
              <p:cNvSpPr txBox="1">
                <a:spLocks noRot="1" noChangeAspect="1" noMove="1" noResize="1" noEditPoints="1" noAdjustHandles="1" noChangeArrowheads="1" noChangeShapeType="1" noTextEdit="1"/>
              </p:cNvSpPr>
              <p:nvPr/>
            </p:nvSpPr>
            <p:spPr>
              <a:xfrm>
                <a:off x="7977505" y="2231514"/>
                <a:ext cx="1332608" cy="648126"/>
              </a:xfrm>
              <a:prstGeom prst="rect">
                <a:avLst/>
              </a:prstGeom>
              <a:blipFill>
                <a:blip r:embed="rId3"/>
                <a:stretch>
                  <a:fillRect/>
                </a:stretch>
              </a:blipFill>
            </p:spPr>
            <p:txBody>
              <a:bodyPr/>
              <a:lstStyle/>
              <a:p>
                <a:r>
                  <a:rPr lang="zh-TW" altLang="en-US">
                    <a:noFill/>
                  </a:rPr>
                  <a:t> </a:t>
                </a:r>
              </a:p>
            </p:txBody>
          </p:sp>
        </mc:Fallback>
      </mc:AlternateContent>
      <p:pic>
        <p:nvPicPr>
          <p:cNvPr id="4" name="圖片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06924" y="3598690"/>
            <a:ext cx="4094909" cy="2729939"/>
          </a:xfrm>
          <a:prstGeom prst="rect">
            <a:avLst/>
          </a:prstGeom>
        </p:spPr>
      </p:pic>
      <p:pic>
        <p:nvPicPr>
          <p:cNvPr id="6" name="圖片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159202" y="3598690"/>
            <a:ext cx="4114800" cy="2743200"/>
          </a:xfrm>
          <a:prstGeom prst="rect">
            <a:avLst/>
          </a:prstGeom>
        </p:spPr>
      </p:pic>
    </p:spTree>
    <p:extLst>
      <p:ext uri="{BB962C8B-B14F-4D97-AF65-F5344CB8AC3E}">
        <p14:creationId xmlns:p14="http://schemas.microsoft.com/office/powerpoint/2010/main" val="3792317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DC7AE1-1741-4ECB-A4B3-6604492E59D4}"/>
              </a:ext>
            </a:extLst>
          </p:cNvPr>
          <p:cNvSpPr>
            <a:spLocks noGrp="1"/>
          </p:cNvSpPr>
          <p:nvPr>
            <p:ph type="title"/>
          </p:nvPr>
        </p:nvSpPr>
        <p:spPr/>
        <p:txBody>
          <a:bodyPr/>
          <a:lstStyle/>
          <a:p>
            <a:r>
              <a:rPr lang="en-US" altLang="zh-TW" dirty="0"/>
              <a:t>Wave equation (1D)</a:t>
            </a:r>
            <a:endParaRPr lang="en-US" dirty="0"/>
          </a:p>
        </p:txBody>
      </p:sp>
      <p:sp>
        <p:nvSpPr>
          <p:cNvPr id="3" name="內容版面配置區 2">
            <a:extLst>
              <a:ext uri="{FF2B5EF4-FFF2-40B4-BE49-F238E27FC236}">
                <a16:creationId xmlns:a16="http://schemas.microsoft.com/office/drawing/2014/main" id="{75D4D75F-3D7A-45DA-851C-92D8C20DA345}"/>
              </a:ext>
            </a:extLst>
          </p:cNvPr>
          <p:cNvSpPr>
            <a:spLocks noGrp="1"/>
          </p:cNvSpPr>
          <p:nvPr>
            <p:ph idx="1"/>
          </p:nvPr>
        </p:nvSpPr>
        <p:spPr/>
        <p:txBody>
          <a:bodyPr>
            <a:normAutofit/>
          </a:bodyPr>
          <a:lstStyle/>
          <a:p>
            <a:r>
              <a:rPr lang="en-US" altLang="zh-TW" sz="2400" dirty="0"/>
              <a:t>Case3 Products of sins wave string.</a:t>
            </a:r>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C46AD708-799F-4B54-BCDC-F0CA0D07CDCD}"/>
                  </a:ext>
                </a:extLst>
              </p:cNvPr>
              <p:cNvSpPr txBox="1"/>
              <p:nvPr/>
            </p:nvSpPr>
            <p:spPr>
              <a:xfrm>
                <a:off x="7977505" y="2231514"/>
                <a:ext cx="1332608" cy="6481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sSup>
                            <m:sSupPr>
                              <m:ctrlPr>
                                <a:rPr lang="en-US" altLang="zh-TW" b="0" i="1" smtClean="0">
                                  <a:latin typeface="Cambria Math" panose="02040503050406030204" pitchFamily="18" charset="0"/>
                                </a:rPr>
                              </m:ctrlPr>
                            </m:sSupPr>
                            <m:e>
                              <m:r>
                                <a:rPr lang="en-US" altLang="zh-TW" i="1">
                                  <a:latin typeface="Cambria Math" panose="02040503050406030204" pitchFamily="18" charset="0"/>
                                </a:rPr>
                                <m:t>𝜕</m:t>
                              </m:r>
                            </m:e>
                            <m:sup>
                              <m:r>
                                <a:rPr lang="en-US" altLang="zh-TW" b="0" i="1" smtClean="0">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𝑡</m:t>
                              </m:r>
                            </m:e>
                            <m:sup>
                              <m:r>
                                <a:rPr lang="en-US" altLang="zh-TW" b="0" i="1" smtClean="0">
                                  <a:latin typeface="Cambria Math" panose="02040503050406030204" pitchFamily="18" charset="0"/>
                                </a:rPr>
                                <m:t>2</m:t>
                              </m:r>
                            </m:sup>
                          </m:sSup>
                        </m:den>
                      </m:f>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smtClean="0">
                                  <a:latin typeface="Cambria Math" panose="02040503050406030204" pitchFamily="18" charset="0"/>
                                </a:rPr>
                                <m:t>𝑥</m:t>
                              </m:r>
                            </m:e>
                            <m:sup>
                              <m:r>
                                <a:rPr lang="en-US" altLang="zh-TW" i="1">
                                  <a:latin typeface="Cambria Math" panose="02040503050406030204" pitchFamily="18" charset="0"/>
                                </a:rPr>
                                <m:t>2</m:t>
                              </m:r>
                            </m:sup>
                          </m:sSup>
                        </m:den>
                      </m:f>
                    </m:oMath>
                  </m:oMathPara>
                </a14:m>
                <a:endParaRPr lang="en-US" i="1" dirty="0"/>
              </a:p>
            </p:txBody>
          </p:sp>
        </mc:Choice>
        <mc:Fallback xmlns="">
          <p:sp>
            <p:nvSpPr>
              <p:cNvPr id="5" name="文字方塊 4">
                <a:extLst>
                  <a:ext uri="{FF2B5EF4-FFF2-40B4-BE49-F238E27FC236}">
                    <a16:creationId xmlns:a16="http://schemas.microsoft.com/office/drawing/2014/main" id="{C46AD708-799F-4B54-BCDC-F0CA0D07CDCD}"/>
                  </a:ext>
                </a:extLst>
              </p:cNvPr>
              <p:cNvSpPr txBox="1">
                <a:spLocks noRot="1" noChangeAspect="1" noMove="1" noResize="1" noEditPoints="1" noAdjustHandles="1" noChangeArrowheads="1" noChangeShapeType="1" noTextEdit="1"/>
              </p:cNvSpPr>
              <p:nvPr/>
            </p:nvSpPr>
            <p:spPr>
              <a:xfrm>
                <a:off x="7977505" y="2231514"/>
                <a:ext cx="1332608" cy="648126"/>
              </a:xfrm>
              <a:prstGeom prst="rect">
                <a:avLst/>
              </a:prstGeom>
              <a:blipFill>
                <a:blip r:embed="rId3"/>
                <a:stretch>
                  <a:fillRect/>
                </a:stretch>
              </a:blipFill>
            </p:spPr>
            <p:txBody>
              <a:bodyPr/>
              <a:lstStyle/>
              <a:p>
                <a:r>
                  <a:rPr lang="zh-TW" altLang="en-US">
                    <a:noFill/>
                  </a:rPr>
                  <a:t> </a:t>
                </a:r>
              </a:p>
            </p:txBody>
          </p:sp>
        </mc:Fallback>
      </mc:AlternateContent>
      <p:pic>
        <p:nvPicPr>
          <p:cNvPr id="7" name="圖片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63869" y="3508132"/>
            <a:ext cx="3901309" cy="2763419"/>
          </a:xfrm>
          <a:prstGeom prst="rect">
            <a:avLst/>
          </a:prstGeom>
        </p:spPr>
      </p:pic>
      <p:pic>
        <p:nvPicPr>
          <p:cNvPr id="8" name="圖片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75739" y="3508132"/>
            <a:ext cx="3985846" cy="2834344"/>
          </a:xfrm>
          <a:prstGeom prst="rect">
            <a:avLst/>
          </a:prstGeom>
        </p:spPr>
      </p:pic>
    </p:spTree>
    <p:extLst>
      <p:ext uri="{BB962C8B-B14F-4D97-AF65-F5344CB8AC3E}">
        <p14:creationId xmlns:p14="http://schemas.microsoft.com/office/powerpoint/2010/main" val="2170959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DC7AE1-1741-4ECB-A4B3-6604492E59D4}"/>
              </a:ext>
            </a:extLst>
          </p:cNvPr>
          <p:cNvSpPr>
            <a:spLocks noGrp="1"/>
          </p:cNvSpPr>
          <p:nvPr>
            <p:ph type="title"/>
          </p:nvPr>
        </p:nvSpPr>
        <p:spPr/>
        <p:txBody>
          <a:bodyPr/>
          <a:lstStyle/>
          <a:p>
            <a:r>
              <a:rPr lang="en-US" altLang="zh-TW" dirty="0"/>
              <a:t>Wave equation (1D)</a:t>
            </a:r>
            <a:endParaRPr lang="en-US" dirty="0"/>
          </a:p>
        </p:txBody>
      </p:sp>
      <p:sp>
        <p:nvSpPr>
          <p:cNvPr id="3" name="內容版面配置區 2">
            <a:extLst>
              <a:ext uri="{FF2B5EF4-FFF2-40B4-BE49-F238E27FC236}">
                <a16:creationId xmlns:a16="http://schemas.microsoft.com/office/drawing/2014/main" id="{75D4D75F-3D7A-45DA-851C-92D8C20DA345}"/>
              </a:ext>
            </a:extLst>
          </p:cNvPr>
          <p:cNvSpPr>
            <a:spLocks noGrp="1"/>
          </p:cNvSpPr>
          <p:nvPr>
            <p:ph idx="1"/>
          </p:nvPr>
        </p:nvSpPr>
        <p:spPr/>
        <p:txBody>
          <a:bodyPr>
            <a:normAutofit/>
          </a:bodyPr>
          <a:lstStyle/>
          <a:p>
            <a:r>
              <a:rPr lang="en-US" altLang="zh-TW" sz="2400" dirty="0"/>
              <a:t>Case4 A triangular wave string.</a:t>
            </a:r>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C46AD708-799F-4B54-BCDC-F0CA0D07CDCD}"/>
                  </a:ext>
                </a:extLst>
              </p:cNvPr>
              <p:cNvSpPr txBox="1"/>
              <p:nvPr/>
            </p:nvSpPr>
            <p:spPr>
              <a:xfrm>
                <a:off x="7977505" y="2231514"/>
                <a:ext cx="1332608" cy="6481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sSup>
                            <m:sSupPr>
                              <m:ctrlPr>
                                <a:rPr lang="en-US" altLang="zh-TW" b="0" i="1" smtClean="0">
                                  <a:latin typeface="Cambria Math" panose="02040503050406030204" pitchFamily="18" charset="0"/>
                                </a:rPr>
                              </m:ctrlPr>
                            </m:sSupPr>
                            <m:e>
                              <m:r>
                                <a:rPr lang="en-US" altLang="zh-TW" i="1">
                                  <a:latin typeface="Cambria Math" panose="02040503050406030204" pitchFamily="18" charset="0"/>
                                </a:rPr>
                                <m:t>𝜕</m:t>
                              </m:r>
                            </m:e>
                            <m:sup>
                              <m:r>
                                <a:rPr lang="en-US" altLang="zh-TW" b="0" i="1" smtClean="0">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𝑡</m:t>
                              </m:r>
                            </m:e>
                            <m:sup>
                              <m:r>
                                <a:rPr lang="en-US" altLang="zh-TW" b="0" i="1" smtClean="0">
                                  <a:latin typeface="Cambria Math" panose="02040503050406030204" pitchFamily="18" charset="0"/>
                                </a:rPr>
                                <m:t>2</m:t>
                              </m:r>
                            </m:sup>
                          </m:sSup>
                        </m:den>
                      </m:f>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smtClean="0">
                                  <a:latin typeface="Cambria Math" panose="02040503050406030204" pitchFamily="18" charset="0"/>
                                </a:rPr>
                                <m:t>𝑥</m:t>
                              </m:r>
                            </m:e>
                            <m:sup>
                              <m:r>
                                <a:rPr lang="en-US" altLang="zh-TW" i="1">
                                  <a:latin typeface="Cambria Math" panose="02040503050406030204" pitchFamily="18" charset="0"/>
                                </a:rPr>
                                <m:t>2</m:t>
                              </m:r>
                            </m:sup>
                          </m:sSup>
                        </m:den>
                      </m:f>
                    </m:oMath>
                  </m:oMathPara>
                </a14:m>
                <a:endParaRPr lang="en-US" i="1" dirty="0"/>
              </a:p>
            </p:txBody>
          </p:sp>
        </mc:Choice>
        <mc:Fallback xmlns="">
          <p:sp>
            <p:nvSpPr>
              <p:cNvPr id="5" name="文字方塊 4">
                <a:extLst>
                  <a:ext uri="{FF2B5EF4-FFF2-40B4-BE49-F238E27FC236}">
                    <a16:creationId xmlns:a16="http://schemas.microsoft.com/office/drawing/2014/main" id="{C46AD708-799F-4B54-BCDC-F0CA0D07CDCD}"/>
                  </a:ext>
                </a:extLst>
              </p:cNvPr>
              <p:cNvSpPr txBox="1">
                <a:spLocks noRot="1" noChangeAspect="1" noMove="1" noResize="1" noEditPoints="1" noAdjustHandles="1" noChangeArrowheads="1" noChangeShapeType="1" noTextEdit="1"/>
              </p:cNvSpPr>
              <p:nvPr/>
            </p:nvSpPr>
            <p:spPr>
              <a:xfrm>
                <a:off x="7977505" y="2231514"/>
                <a:ext cx="1332608" cy="648126"/>
              </a:xfrm>
              <a:prstGeom prst="rect">
                <a:avLst/>
              </a:prstGeom>
              <a:blipFill>
                <a:blip r:embed="rId3"/>
                <a:stretch>
                  <a:fillRect/>
                </a:stretch>
              </a:blipFill>
            </p:spPr>
            <p:txBody>
              <a:bodyPr/>
              <a:lstStyle/>
              <a:p>
                <a:r>
                  <a:rPr lang="zh-TW" altLang="en-US">
                    <a:noFill/>
                  </a:rPr>
                  <a:t> </a:t>
                </a:r>
              </a:p>
            </p:txBody>
          </p:sp>
        </mc:Fallback>
      </mc:AlternateContent>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175" y="3407076"/>
            <a:ext cx="4070298" cy="2713532"/>
          </a:xfrm>
          <a:prstGeom prst="rect">
            <a:avLst/>
          </a:prstGeom>
        </p:spPr>
      </p:pic>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5314" y="3407076"/>
            <a:ext cx="4114800" cy="2743200"/>
          </a:xfrm>
          <a:prstGeom prst="rect">
            <a:avLst/>
          </a:prstGeom>
        </p:spPr>
      </p:pic>
    </p:spTree>
    <p:extLst>
      <p:ext uri="{BB962C8B-B14F-4D97-AF65-F5344CB8AC3E}">
        <p14:creationId xmlns:p14="http://schemas.microsoft.com/office/powerpoint/2010/main" val="1496009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DC7AE1-1741-4ECB-A4B3-6604492E59D4}"/>
              </a:ext>
            </a:extLst>
          </p:cNvPr>
          <p:cNvSpPr>
            <a:spLocks noGrp="1"/>
          </p:cNvSpPr>
          <p:nvPr>
            <p:ph type="title"/>
          </p:nvPr>
        </p:nvSpPr>
        <p:spPr/>
        <p:txBody>
          <a:bodyPr/>
          <a:lstStyle/>
          <a:p>
            <a:r>
              <a:rPr lang="en-US" altLang="zh-TW" dirty="0"/>
              <a:t>Wave equation (2D)</a:t>
            </a:r>
            <a:endParaRPr lang="en-US" dirty="0"/>
          </a:p>
        </p:txBody>
      </p:sp>
      <p:sp>
        <p:nvSpPr>
          <p:cNvPr id="3" name="內容版面配置區 2">
            <a:extLst>
              <a:ext uri="{FF2B5EF4-FFF2-40B4-BE49-F238E27FC236}">
                <a16:creationId xmlns:a16="http://schemas.microsoft.com/office/drawing/2014/main" id="{75D4D75F-3D7A-45DA-851C-92D8C20DA345}"/>
              </a:ext>
            </a:extLst>
          </p:cNvPr>
          <p:cNvSpPr>
            <a:spLocks noGrp="1"/>
          </p:cNvSpPr>
          <p:nvPr>
            <p:ph idx="1"/>
          </p:nvPr>
        </p:nvSpPr>
        <p:spPr/>
        <p:txBody>
          <a:bodyPr/>
          <a:lstStyle/>
          <a:p>
            <a:r>
              <a:rPr lang="zh-TW" altLang="en-US" dirty="0"/>
              <a:t>我們假想在一個正方形的水池中間丟一顆石頭進去來模擬造成的波動。</a:t>
            </a:r>
            <a:endParaRPr lang="en-US" dirty="0"/>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C46AD708-799F-4B54-BCDC-F0CA0D07CDCD}"/>
                  </a:ext>
                </a:extLst>
              </p:cNvPr>
              <p:cNvSpPr txBox="1"/>
              <p:nvPr/>
            </p:nvSpPr>
            <p:spPr>
              <a:xfrm>
                <a:off x="8015750" y="4384977"/>
                <a:ext cx="2061334" cy="6988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sSup>
                            <m:sSupPr>
                              <m:ctrlPr>
                                <a:rPr lang="en-US" altLang="zh-TW" b="0" i="1" smtClean="0">
                                  <a:latin typeface="Cambria Math" panose="02040503050406030204" pitchFamily="18" charset="0"/>
                                </a:rPr>
                              </m:ctrlPr>
                            </m:sSupPr>
                            <m:e>
                              <m:r>
                                <a:rPr lang="en-US" altLang="zh-TW" i="1">
                                  <a:latin typeface="Cambria Math" panose="02040503050406030204" pitchFamily="18" charset="0"/>
                                </a:rPr>
                                <m:t>𝜕</m:t>
                              </m:r>
                            </m:e>
                            <m:sup>
                              <m:r>
                                <a:rPr lang="en-US" altLang="zh-TW" b="0" i="1" smtClean="0">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𝑡</m:t>
                              </m:r>
                            </m:e>
                            <m:sup>
                              <m:r>
                                <a:rPr lang="en-US" altLang="zh-TW" b="0" i="1" smtClean="0">
                                  <a:latin typeface="Cambria Math" panose="02040503050406030204" pitchFamily="18" charset="0"/>
                                </a:rPr>
                                <m:t>2</m:t>
                              </m:r>
                            </m:sup>
                          </m:sSup>
                        </m:den>
                      </m:f>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smtClean="0">
                                  <a:latin typeface="Cambria Math" panose="02040503050406030204" pitchFamily="18" charset="0"/>
                                </a:rPr>
                                <m:t>𝑥</m:t>
                              </m:r>
                            </m:e>
                            <m:sup>
                              <m:r>
                                <a:rPr lang="en-US" altLang="zh-TW" i="1">
                                  <a:latin typeface="Cambria Math" panose="02040503050406030204" pitchFamily="18" charset="0"/>
                                </a:rPr>
                                <m:t>2</m:t>
                              </m:r>
                            </m:sup>
                          </m:sSup>
                        </m:den>
                      </m:f>
                      <m:r>
                        <a:rPr lang="en-US" altLang="zh-TW" b="0" i="1" smtClean="0">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𝑦</m:t>
                              </m:r>
                            </m:e>
                            <m:sup>
                              <m:r>
                                <a:rPr lang="en-US" altLang="zh-TW" i="1">
                                  <a:latin typeface="Cambria Math" panose="02040503050406030204" pitchFamily="18" charset="0"/>
                                </a:rPr>
                                <m:t>2</m:t>
                              </m:r>
                            </m:sup>
                          </m:sSup>
                        </m:den>
                      </m:f>
                    </m:oMath>
                  </m:oMathPara>
                </a14:m>
                <a:endParaRPr lang="en-US" i="1" dirty="0"/>
              </a:p>
            </p:txBody>
          </p:sp>
        </mc:Choice>
        <mc:Fallback xmlns="">
          <p:sp>
            <p:nvSpPr>
              <p:cNvPr id="5" name="文字方塊 4">
                <a:extLst>
                  <a:ext uri="{FF2B5EF4-FFF2-40B4-BE49-F238E27FC236}">
                    <a16:creationId xmlns:a16="http://schemas.microsoft.com/office/drawing/2014/main" id="{C46AD708-799F-4B54-BCDC-F0CA0D07CDCD}"/>
                  </a:ext>
                </a:extLst>
              </p:cNvPr>
              <p:cNvSpPr txBox="1">
                <a:spLocks noRot="1" noChangeAspect="1" noMove="1" noResize="1" noEditPoints="1" noAdjustHandles="1" noChangeArrowheads="1" noChangeShapeType="1" noTextEdit="1"/>
              </p:cNvSpPr>
              <p:nvPr/>
            </p:nvSpPr>
            <p:spPr>
              <a:xfrm>
                <a:off x="8015750" y="4384977"/>
                <a:ext cx="2061334" cy="698846"/>
              </a:xfrm>
              <a:prstGeom prst="rect">
                <a:avLst/>
              </a:prstGeom>
              <a:blipFill>
                <a:blip r:embed="rId2"/>
                <a:stretch>
                  <a:fillRect/>
                </a:stretch>
              </a:blipFill>
            </p:spPr>
            <p:txBody>
              <a:bodyPr/>
              <a:lstStyle/>
              <a:p>
                <a:r>
                  <a:rPr lang="en-US">
                    <a:noFill/>
                  </a:rPr>
                  <a:t> </a:t>
                </a:r>
              </a:p>
            </p:txBody>
          </p:sp>
        </mc:Fallback>
      </mc:AlternateContent>
      <p:grpSp>
        <p:nvGrpSpPr>
          <p:cNvPr id="8" name="群組 7">
            <a:extLst>
              <a:ext uri="{FF2B5EF4-FFF2-40B4-BE49-F238E27FC236}">
                <a16:creationId xmlns:a16="http://schemas.microsoft.com/office/drawing/2014/main" id="{B9587507-A638-4F8A-95A4-6151F889FCBE}"/>
              </a:ext>
            </a:extLst>
          </p:cNvPr>
          <p:cNvGrpSpPr/>
          <p:nvPr/>
        </p:nvGrpSpPr>
        <p:grpSpPr>
          <a:xfrm>
            <a:off x="1061314" y="2772304"/>
            <a:ext cx="6777454" cy="3399051"/>
            <a:chOff x="1061314" y="2772304"/>
            <a:chExt cx="6777454" cy="3399051"/>
          </a:xfrm>
        </p:grpSpPr>
        <p:pic>
          <p:nvPicPr>
            <p:cNvPr id="9" name="圖片 8">
              <a:extLst>
                <a:ext uri="{FF2B5EF4-FFF2-40B4-BE49-F238E27FC236}">
                  <a16:creationId xmlns:a16="http://schemas.microsoft.com/office/drawing/2014/main" id="{903004B4-4F2F-447F-8B85-AA7CE70B4F2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09049" y="3141636"/>
              <a:ext cx="3029719" cy="3029719"/>
            </a:xfrm>
            <a:prstGeom prst="rect">
              <a:avLst/>
            </a:prstGeom>
          </p:spPr>
        </p:pic>
        <p:sp>
          <p:nvSpPr>
            <p:cNvPr id="10" name="文字方塊 9">
              <a:extLst>
                <a:ext uri="{FF2B5EF4-FFF2-40B4-BE49-F238E27FC236}">
                  <a16:creationId xmlns:a16="http://schemas.microsoft.com/office/drawing/2014/main" id="{3EC4211E-437E-49E6-93DE-28A87A7C828A}"/>
                </a:ext>
              </a:extLst>
            </p:cNvPr>
            <p:cNvSpPr txBox="1"/>
            <p:nvPr/>
          </p:nvSpPr>
          <p:spPr>
            <a:xfrm>
              <a:off x="1792988" y="2772304"/>
              <a:ext cx="1569660" cy="369332"/>
            </a:xfrm>
            <a:prstGeom prst="rect">
              <a:avLst/>
            </a:prstGeom>
            <a:noFill/>
          </p:spPr>
          <p:txBody>
            <a:bodyPr wrap="none" rtlCol="0">
              <a:spAutoFit/>
            </a:bodyPr>
            <a:lstStyle/>
            <a:p>
              <a:r>
                <a:rPr lang="zh-TW" altLang="en-US" dirty="0">
                  <a:latin typeface="微軟正黑體 (本文)"/>
                </a:rPr>
                <a:t>牆壁吸收水波</a:t>
              </a:r>
              <a:endParaRPr lang="en-US" dirty="0">
                <a:latin typeface="微軟正黑體 (本文)"/>
              </a:endParaRPr>
            </a:p>
          </p:txBody>
        </p:sp>
        <p:sp>
          <p:nvSpPr>
            <p:cNvPr id="11" name="文字方塊 10">
              <a:extLst>
                <a:ext uri="{FF2B5EF4-FFF2-40B4-BE49-F238E27FC236}">
                  <a16:creationId xmlns:a16="http://schemas.microsoft.com/office/drawing/2014/main" id="{838409F6-FE15-4547-B69D-1A2484EB678A}"/>
                </a:ext>
              </a:extLst>
            </p:cNvPr>
            <p:cNvSpPr txBox="1"/>
            <p:nvPr/>
          </p:nvSpPr>
          <p:spPr>
            <a:xfrm>
              <a:off x="5533495" y="2772304"/>
              <a:ext cx="1569660" cy="369332"/>
            </a:xfrm>
            <a:prstGeom prst="rect">
              <a:avLst/>
            </a:prstGeom>
            <a:noFill/>
          </p:spPr>
          <p:txBody>
            <a:bodyPr wrap="none" rtlCol="0">
              <a:spAutoFit/>
            </a:bodyPr>
            <a:lstStyle/>
            <a:p>
              <a:r>
                <a:rPr lang="zh-TW" altLang="en-US" dirty="0">
                  <a:latin typeface="微軟正黑體 (本文)"/>
                </a:rPr>
                <a:t>牆壁反彈水波</a:t>
              </a:r>
              <a:endParaRPr lang="en-US" dirty="0">
                <a:latin typeface="微軟正黑體 (本文)"/>
              </a:endParaRPr>
            </a:p>
          </p:txBody>
        </p:sp>
        <p:pic>
          <p:nvPicPr>
            <p:cNvPr id="6" name="圖片 5">
              <a:extLst>
                <a:ext uri="{FF2B5EF4-FFF2-40B4-BE49-F238E27FC236}">
                  <a16:creationId xmlns:a16="http://schemas.microsoft.com/office/drawing/2014/main" id="{440CACDC-28CA-4819-A78B-7C693B537FD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61314" y="3141636"/>
              <a:ext cx="3026664" cy="3026664"/>
            </a:xfrm>
            <a:prstGeom prst="rect">
              <a:avLst/>
            </a:prstGeom>
          </p:spPr>
        </p:pic>
      </p:grpSp>
    </p:spTree>
    <p:extLst>
      <p:ext uri="{BB962C8B-B14F-4D97-AF65-F5344CB8AC3E}">
        <p14:creationId xmlns:p14="http://schemas.microsoft.com/office/powerpoint/2010/main" val="352497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DC7AE1-1741-4ECB-A4B3-6604492E59D4}"/>
              </a:ext>
            </a:extLst>
          </p:cNvPr>
          <p:cNvSpPr>
            <a:spLocks noGrp="1"/>
          </p:cNvSpPr>
          <p:nvPr>
            <p:ph type="title"/>
          </p:nvPr>
        </p:nvSpPr>
        <p:spPr/>
        <p:txBody>
          <a:bodyPr/>
          <a:lstStyle/>
          <a:p>
            <a:r>
              <a:rPr lang="en-US" altLang="zh-TW" dirty="0"/>
              <a:t>Heat equation (1D)</a:t>
            </a:r>
            <a:endParaRPr 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5D4D75F-3D7A-45DA-851C-92D8C20DA345}"/>
                  </a:ext>
                </a:extLst>
              </p:cNvPr>
              <p:cNvSpPr>
                <a:spLocks noGrp="1"/>
              </p:cNvSpPr>
              <p:nvPr>
                <p:ph idx="1"/>
              </p:nvPr>
            </p:nvSpPr>
            <p:spPr/>
            <p:txBody>
              <a:bodyPr/>
              <a:lstStyle/>
              <a:p>
                <a:r>
                  <a:rPr lang="zh-TW" altLang="en-US" sz="2400" dirty="0"/>
                  <a:t>我們可以想像</a:t>
                </a:r>
                <a:r>
                  <a:rPr lang="en-US" altLang="zh-TW" sz="2400" dirty="0"/>
                  <a:t>T</a:t>
                </a:r>
                <a:r>
                  <a:rPr lang="zh-TW" altLang="en-US" sz="2400" dirty="0"/>
                  <a:t>是溫度，</a:t>
                </a:r>
                <a:r>
                  <a:rPr lang="en-US" altLang="zh-TW" sz="2400" dirty="0"/>
                  <a:t>T(</a:t>
                </a:r>
                <a:r>
                  <a:rPr lang="en-US" altLang="zh-TW" sz="2400" dirty="0" err="1"/>
                  <a:t>x,t</a:t>
                </a:r>
                <a:r>
                  <a:rPr lang="en-US" altLang="zh-TW" sz="2400" dirty="0"/>
                  <a:t>)</a:t>
                </a:r>
                <a:r>
                  <a:rPr lang="zh-TW" altLang="en-US" sz="2400" dirty="0"/>
                  <a:t>表示在一根竿子上，溫度是位置和時間的函數，而</a:t>
                </a:r>
                <a:r>
                  <a:rPr lang="en-US" altLang="zh-TW" sz="2400" dirty="0"/>
                  <a:t>D</a:t>
                </a:r>
                <a:r>
                  <a:rPr lang="zh-TW" altLang="en-US" sz="2400" dirty="0"/>
                  <a:t>就是竿子的導熱係數。</a:t>
                </a:r>
                <a:endParaRPr lang="en-US" altLang="zh-TW" sz="2400" dirty="0"/>
              </a:p>
              <a:p>
                <a:r>
                  <a:rPr lang="zh-TW" altLang="en-US" sz="2400" dirty="0"/>
                  <a:t>為了方便起見，我們假設竿子</a:t>
                </a:r>
                <a:r>
                  <a:rPr lang="en-US" altLang="zh-TW" sz="2400" dirty="0"/>
                  <a:t>10</a:t>
                </a:r>
                <a:r>
                  <a:rPr lang="zh-TW" altLang="en-US" sz="2400" dirty="0"/>
                  <a:t>公分，導熱係數</a:t>
                </a:r>
                <a:r>
                  <a:rPr lang="en-US" altLang="zh-TW" sz="2400" dirty="0"/>
                  <a:t>D=1</a:t>
                </a:r>
                <a:r>
                  <a:rPr lang="zh-TW" altLang="en-US" sz="2400" dirty="0"/>
                  <a:t>，溫度的初始分布情況為高斯分布，中央比兩邊高</a:t>
                </a:r>
                <a:r>
                  <a:rPr lang="en-US" altLang="zh-TW" sz="2400" dirty="0"/>
                  <a:t>1</a:t>
                </a:r>
                <a:r>
                  <a:rPr lang="zh-TW" altLang="en-US" sz="2400" dirty="0"/>
                  <a:t>度。</a:t>
                </a:r>
                <a:endParaRPr lang="en-US" altLang="zh-TW" sz="2400" dirty="0"/>
              </a:p>
              <a:p>
                <a:pPr lvl="1"/>
                <a14:m>
                  <m:oMath xmlns:m="http://schemas.openxmlformats.org/officeDocument/2006/math">
                    <m:sSub>
                      <m:sSubPr>
                        <m:ctrlPr>
                          <a:rPr lang="en-US" altLang="zh-TW" i="1" dirty="0">
                            <a:latin typeface="Cambria Math" panose="02040503050406030204" pitchFamily="18" charset="0"/>
                          </a:rPr>
                        </m:ctrlPr>
                      </m:sSubPr>
                      <m:e>
                        <m:r>
                          <m:rPr>
                            <m:sty m:val="p"/>
                          </m:rPr>
                          <a:rPr lang="en-US" altLang="zh-TW" i="1" dirty="0">
                            <a:latin typeface="Cambria Math" panose="02040503050406030204" pitchFamily="18" charset="0"/>
                          </a:rPr>
                          <m:t>T</m:t>
                        </m:r>
                      </m:e>
                      <m:sub>
                        <m:r>
                          <a:rPr lang="en-US" altLang="zh-TW" dirty="0">
                            <a:latin typeface="Cambria Math" panose="02040503050406030204" pitchFamily="18" charset="0"/>
                          </a:rPr>
                          <m:t>0</m:t>
                        </m:r>
                      </m:sub>
                    </m:sSub>
                    <m:r>
                      <a:rPr lang="en-US" altLang="zh-TW" dirty="0">
                        <a:latin typeface="Cambria Math" panose="02040503050406030204" pitchFamily="18" charset="0"/>
                      </a:rPr>
                      <m:t>=</m:t>
                    </m:r>
                    <m:r>
                      <m:rPr>
                        <m:sty m:val="p"/>
                      </m:rPr>
                      <a:rPr lang="en-US" altLang="zh-TW" dirty="0">
                        <a:latin typeface="Cambria Math" panose="02040503050406030204" pitchFamily="18" charset="0"/>
                      </a:rPr>
                      <m:t>exp</m:t>
                    </m:r>
                    <m:r>
                      <a:rPr lang="en-US" altLang="zh-TW" dirty="0">
                        <a:latin typeface="Cambria Math" panose="02040503050406030204" pitchFamily="18" charset="0"/>
                      </a:rPr>
                      <m:t>(−</m:t>
                    </m:r>
                    <m:sSup>
                      <m:sSupPr>
                        <m:ctrlPr>
                          <a:rPr lang="en-US" altLang="zh-TW" i="1" dirty="0">
                            <a:latin typeface="Cambria Math" panose="02040503050406030204" pitchFamily="18" charset="0"/>
                          </a:rPr>
                        </m:ctrlPr>
                      </m:sSupPr>
                      <m:e>
                        <m:d>
                          <m:dPr>
                            <m:ctrlPr>
                              <a:rPr lang="en-US" altLang="zh-TW" i="1" dirty="0">
                                <a:latin typeface="Cambria Math" panose="02040503050406030204" pitchFamily="18" charset="0"/>
                              </a:rPr>
                            </m:ctrlPr>
                          </m:dPr>
                          <m:e>
                            <m:r>
                              <m:rPr>
                                <m:sty m:val="p"/>
                              </m:rPr>
                              <a:rPr lang="en-US" altLang="zh-TW" dirty="0">
                                <a:latin typeface="Cambria Math" panose="02040503050406030204" pitchFamily="18" charset="0"/>
                              </a:rPr>
                              <m:t>x</m:t>
                            </m:r>
                            <m:r>
                              <a:rPr lang="en-US" altLang="zh-TW" dirty="0">
                                <a:latin typeface="Cambria Math" panose="02040503050406030204" pitchFamily="18" charset="0"/>
                              </a:rPr>
                              <m:t>−5</m:t>
                            </m:r>
                          </m:e>
                        </m:d>
                      </m:e>
                      <m:sup>
                        <m:r>
                          <a:rPr lang="en-US" altLang="zh-TW" dirty="0">
                            <a:latin typeface="Cambria Math" panose="02040503050406030204" pitchFamily="18" charset="0"/>
                          </a:rPr>
                          <m:t>2</m:t>
                        </m:r>
                      </m:sup>
                    </m:sSup>
                    <m:r>
                      <a:rPr lang="en-US" altLang="zh-TW" dirty="0">
                        <a:latin typeface="Cambria Math" panose="02040503050406030204" pitchFamily="18" charset="0"/>
                      </a:rPr>
                      <m:t>)</m:t>
                    </m:r>
                  </m:oMath>
                </a14:m>
                <a:endParaRPr lang="en-US" dirty="0"/>
              </a:p>
              <a:p>
                <a:endParaRPr lang="en-US" dirty="0"/>
              </a:p>
            </p:txBody>
          </p:sp>
        </mc:Choice>
        <mc:Fallback xmlns="">
          <p:sp>
            <p:nvSpPr>
              <p:cNvPr id="3" name="內容版面配置區 2">
                <a:extLst>
                  <a:ext uri="{FF2B5EF4-FFF2-40B4-BE49-F238E27FC236}">
                    <a16:creationId xmlns:a16="http://schemas.microsoft.com/office/drawing/2014/main" id="{75D4D75F-3D7A-45DA-851C-92D8C20DA345}"/>
                  </a:ext>
                </a:extLst>
              </p:cNvPr>
              <p:cNvSpPr>
                <a:spLocks noGrp="1" noRot="1" noChangeAspect="1" noMove="1" noResize="1" noEditPoints="1" noAdjustHandles="1" noChangeArrowheads="1" noChangeShapeType="1" noTextEdit="1"/>
              </p:cNvSpPr>
              <p:nvPr>
                <p:ph idx="1"/>
              </p:nvPr>
            </p:nvSpPr>
            <p:spPr>
              <a:blipFill>
                <a:blip r:embed="rId2"/>
                <a:stretch>
                  <a:fillRect l="-567" t="-1256"/>
                </a:stretch>
              </a:blipFill>
            </p:spPr>
            <p:txBody>
              <a:bodyPr/>
              <a:lstStyle/>
              <a:p>
                <a:r>
                  <a:rPr lang="zh-TW" altLang="en-US">
                    <a:noFill/>
                  </a:rPr>
                  <a:t> </a:t>
                </a:r>
              </a:p>
            </p:txBody>
          </p:sp>
        </mc:Fallback>
      </mc:AlternateContent>
      <p:pic>
        <p:nvPicPr>
          <p:cNvPr id="4" name="圖片 3">
            <a:extLst>
              <a:ext uri="{FF2B5EF4-FFF2-40B4-BE49-F238E27FC236}">
                <a16:creationId xmlns:a16="http://schemas.microsoft.com/office/drawing/2014/main" id="{6370FEF6-E526-4A49-9777-C9EACFA3E0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502" y="3849000"/>
            <a:ext cx="4513500" cy="3009000"/>
          </a:xfrm>
          <a:prstGeom prst="rect">
            <a:avLst/>
          </a:prstGeom>
        </p:spPr>
      </p:pic>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C46AD708-799F-4B54-BCDC-F0CA0D07CDCD}"/>
                  </a:ext>
                </a:extLst>
              </p:cNvPr>
              <p:cNvSpPr txBox="1"/>
              <p:nvPr/>
            </p:nvSpPr>
            <p:spPr>
              <a:xfrm>
                <a:off x="1117098" y="4276822"/>
                <a:ext cx="1420453" cy="6481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TW" i="1">
                              <a:latin typeface="Cambria Math" panose="02040503050406030204" pitchFamily="18" charset="0"/>
                            </a:rPr>
                          </m:ctrlPr>
                        </m:fPr>
                        <m:num>
                          <m:r>
                            <a:rPr lang="en-US" altLang="zh-TW" i="1">
                              <a:latin typeface="Cambria Math" panose="02040503050406030204" pitchFamily="18" charset="0"/>
                            </a:rPr>
                            <m:t>𝜕</m:t>
                          </m:r>
                          <m:r>
                            <a:rPr lang="en-US" altLang="zh-TW" i="1">
                              <a:latin typeface="Cambria Math" panose="02040503050406030204" pitchFamily="18" charset="0"/>
                            </a:rPr>
                            <m:t>𝑇</m:t>
                          </m:r>
                        </m:num>
                        <m:den>
                          <m:r>
                            <a:rPr lang="en-US" altLang="zh-TW" i="1">
                              <a:latin typeface="Cambria Math" panose="02040503050406030204" pitchFamily="18" charset="0"/>
                            </a:rPr>
                            <m:t>𝜕</m:t>
                          </m:r>
                          <m:r>
                            <a:rPr lang="en-US" altLang="zh-TW" i="1">
                              <a:latin typeface="Cambria Math" panose="02040503050406030204" pitchFamily="18" charset="0"/>
                            </a:rPr>
                            <m:t>𝑡</m:t>
                          </m:r>
                        </m:den>
                      </m:f>
                      <m:r>
                        <a:rPr lang="en-US" altLang="zh-TW" i="1">
                          <a:latin typeface="Cambria Math" panose="02040503050406030204" pitchFamily="18" charset="0"/>
                        </a:rPr>
                        <m:t>=</m:t>
                      </m:r>
                      <m:r>
                        <a:rPr lang="en-US" altLang="zh-TW" i="1">
                          <a:latin typeface="Cambria Math" panose="02040503050406030204" pitchFamily="18" charset="0"/>
                        </a:rPr>
                        <m:t>𝐷</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smtClean="0">
                                  <a:latin typeface="Cambria Math" panose="02040503050406030204" pitchFamily="18" charset="0"/>
                                </a:rPr>
                                <m:t>𝑥</m:t>
                              </m:r>
                            </m:e>
                            <m:sup>
                              <m:r>
                                <a:rPr lang="en-US" altLang="zh-TW" i="1">
                                  <a:latin typeface="Cambria Math" panose="02040503050406030204" pitchFamily="18" charset="0"/>
                                </a:rPr>
                                <m:t>2</m:t>
                              </m:r>
                            </m:sup>
                          </m:sSup>
                        </m:den>
                      </m:f>
                    </m:oMath>
                  </m:oMathPara>
                </a14:m>
                <a:endParaRPr lang="en-US" i="1" dirty="0"/>
              </a:p>
            </p:txBody>
          </p:sp>
        </mc:Choice>
        <mc:Fallback xmlns="">
          <p:sp>
            <p:nvSpPr>
              <p:cNvPr id="5" name="文字方塊 4">
                <a:extLst>
                  <a:ext uri="{FF2B5EF4-FFF2-40B4-BE49-F238E27FC236}">
                    <a16:creationId xmlns:a16="http://schemas.microsoft.com/office/drawing/2014/main" id="{C46AD708-799F-4B54-BCDC-F0CA0D07CDCD}"/>
                  </a:ext>
                </a:extLst>
              </p:cNvPr>
              <p:cNvSpPr txBox="1">
                <a:spLocks noRot="1" noChangeAspect="1" noMove="1" noResize="1" noEditPoints="1" noAdjustHandles="1" noChangeArrowheads="1" noChangeShapeType="1" noTextEdit="1"/>
              </p:cNvSpPr>
              <p:nvPr/>
            </p:nvSpPr>
            <p:spPr>
              <a:xfrm>
                <a:off x="1117098" y="4276822"/>
                <a:ext cx="1420453" cy="648126"/>
              </a:xfrm>
              <a:prstGeom prst="rect">
                <a:avLst/>
              </a:prstGeom>
              <a:blipFill>
                <a:blip r:embed="rId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927939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5">
            <a:extLst>
              <a:ext uri="{FF2B5EF4-FFF2-40B4-BE49-F238E27FC236}">
                <a16:creationId xmlns:a16="http://schemas.microsoft.com/office/drawing/2014/main" id="{3559B1C3-6B21-48DA-9242-10FAFC548E6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6472" y="1804068"/>
            <a:ext cx="6315487" cy="4210325"/>
          </a:xfrm>
          <a:prstGeom prst="rect">
            <a:avLst/>
          </a:prstGeom>
        </p:spPr>
      </p:pic>
      <p:pic>
        <p:nvPicPr>
          <p:cNvPr id="5" name="內容版面配置區 7">
            <a:extLst>
              <a:ext uri="{FF2B5EF4-FFF2-40B4-BE49-F238E27FC236}">
                <a16:creationId xmlns:a16="http://schemas.microsoft.com/office/drawing/2014/main" id="{753F4088-033C-406C-A0A9-A32D7003011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38344" y="2206596"/>
            <a:ext cx="5579277" cy="3719518"/>
          </a:xfrm>
          <a:prstGeom prst="rect">
            <a:avLst/>
          </a:prstGeom>
        </p:spPr>
      </p:pic>
      <p:sp>
        <p:nvSpPr>
          <p:cNvPr id="2" name="標題 1">
            <a:extLst>
              <a:ext uri="{FF2B5EF4-FFF2-40B4-BE49-F238E27FC236}">
                <a16:creationId xmlns:a16="http://schemas.microsoft.com/office/drawing/2014/main" id="{52EE0B30-FEFA-41E0-BE23-9A902430BA91}"/>
              </a:ext>
            </a:extLst>
          </p:cNvPr>
          <p:cNvSpPr>
            <a:spLocks noGrp="1"/>
          </p:cNvSpPr>
          <p:nvPr>
            <p:ph type="title"/>
          </p:nvPr>
        </p:nvSpPr>
        <p:spPr/>
        <p:txBody>
          <a:bodyPr/>
          <a:lstStyle/>
          <a:p>
            <a:r>
              <a:rPr lang="en-US" altLang="zh-TW" dirty="0"/>
              <a:t>Heat equation (1D)</a:t>
            </a:r>
            <a:endParaRPr lang="en-US" dirty="0"/>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815EE3A9-DF66-4002-B5FE-98792BA6B971}"/>
                  </a:ext>
                </a:extLst>
              </p:cNvPr>
              <p:cNvSpPr txBox="1"/>
              <p:nvPr/>
            </p:nvSpPr>
            <p:spPr>
              <a:xfrm>
                <a:off x="6096000" y="6014393"/>
                <a:ext cx="1420453" cy="6481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TW" i="1">
                              <a:latin typeface="Cambria Math" panose="02040503050406030204" pitchFamily="18" charset="0"/>
                            </a:rPr>
                          </m:ctrlPr>
                        </m:fPr>
                        <m:num>
                          <m:r>
                            <a:rPr lang="en-US" altLang="zh-TW" i="1">
                              <a:latin typeface="Cambria Math" panose="02040503050406030204" pitchFamily="18" charset="0"/>
                            </a:rPr>
                            <m:t>𝜕</m:t>
                          </m:r>
                          <m:r>
                            <a:rPr lang="en-US" altLang="zh-TW" i="1">
                              <a:latin typeface="Cambria Math" panose="02040503050406030204" pitchFamily="18" charset="0"/>
                            </a:rPr>
                            <m:t>𝑇</m:t>
                          </m:r>
                        </m:num>
                        <m:den>
                          <m:r>
                            <a:rPr lang="en-US" altLang="zh-TW" i="1">
                              <a:latin typeface="Cambria Math" panose="02040503050406030204" pitchFamily="18" charset="0"/>
                            </a:rPr>
                            <m:t>𝜕</m:t>
                          </m:r>
                          <m:r>
                            <a:rPr lang="en-US" altLang="zh-TW" i="1">
                              <a:latin typeface="Cambria Math" panose="02040503050406030204" pitchFamily="18" charset="0"/>
                            </a:rPr>
                            <m:t>𝑡</m:t>
                          </m:r>
                        </m:den>
                      </m:f>
                      <m:r>
                        <a:rPr lang="en-US" altLang="zh-TW" i="1">
                          <a:latin typeface="Cambria Math" panose="02040503050406030204" pitchFamily="18" charset="0"/>
                        </a:rPr>
                        <m:t>=</m:t>
                      </m:r>
                      <m:r>
                        <a:rPr lang="en-US" altLang="zh-TW" i="1">
                          <a:latin typeface="Cambria Math" panose="02040503050406030204" pitchFamily="18" charset="0"/>
                        </a:rPr>
                        <m:t>𝐷</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smtClean="0">
                                  <a:latin typeface="Cambria Math" panose="02040503050406030204" pitchFamily="18" charset="0"/>
                                </a:rPr>
                                <m:t>𝑥</m:t>
                              </m:r>
                            </m:e>
                            <m:sup>
                              <m:r>
                                <a:rPr lang="en-US" altLang="zh-TW" i="1">
                                  <a:latin typeface="Cambria Math" panose="02040503050406030204" pitchFamily="18" charset="0"/>
                                </a:rPr>
                                <m:t>2</m:t>
                              </m:r>
                            </m:sup>
                          </m:sSup>
                        </m:den>
                      </m:f>
                    </m:oMath>
                  </m:oMathPara>
                </a14:m>
                <a:endParaRPr lang="en-US" i="1" dirty="0"/>
              </a:p>
            </p:txBody>
          </p:sp>
        </mc:Choice>
        <mc:Fallback xmlns="">
          <p:sp>
            <p:nvSpPr>
              <p:cNvPr id="6" name="文字方塊 5">
                <a:extLst>
                  <a:ext uri="{FF2B5EF4-FFF2-40B4-BE49-F238E27FC236}">
                    <a16:creationId xmlns:a16="http://schemas.microsoft.com/office/drawing/2014/main" id="{815EE3A9-DF66-4002-B5FE-98792BA6B971}"/>
                  </a:ext>
                </a:extLst>
              </p:cNvPr>
              <p:cNvSpPr txBox="1">
                <a:spLocks noRot="1" noChangeAspect="1" noMove="1" noResize="1" noEditPoints="1" noAdjustHandles="1" noChangeArrowheads="1" noChangeShapeType="1" noTextEdit="1"/>
              </p:cNvSpPr>
              <p:nvPr/>
            </p:nvSpPr>
            <p:spPr>
              <a:xfrm>
                <a:off x="6096000" y="6014393"/>
                <a:ext cx="1420453" cy="64812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19674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群組 9">
            <a:extLst>
              <a:ext uri="{FF2B5EF4-FFF2-40B4-BE49-F238E27FC236}">
                <a16:creationId xmlns:a16="http://schemas.microsoft.com/office/drawing/2014/main" id="{D493399C-6A66-4123-B8E9-64297ACE5171}"/>
              </a:ext>
            </a:extLst>
          </p:cNvPr>
          <p:cNvGrpSpPr/>
          <p:nvPr/>
        </p:nvGrpSpPr>
        <p:grpSpPr>
          <a:xfrm>
            <a:off x="1055669" y="3007973"/>
            <a:ext cx="7959188" cy="2945459"/>
            <a:chOff x="1429295" y="3425844"/>
            <a:chExt cx="7959188" cy="2945459"/>
          </a:xfrm>
        </p:grpSpPr>
        <p:pic>
          <p:nvPicPr>
            <p:cNvPr id="7" name="圖片 6">
              <a:extLst>
                <a:ext uri="{FF2B5EF4-FFF2-40B4-BE49-F238E27FC236}">
                  <a16:creationId xmlns:a16="http://schemas.microsoft.com/office/drawing/2014/main" id="{6A5C0741-8B4E-4209-908E-D86A9514B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295" y="3425844"/>
              <a:ext cx="3446554" cy="2945459"/>
            </a:xfrm>
            <a:prstGeom prst="rect">
              <a:avLst/>
            </a:prstGeom>
          </p:spPr>
        </p:pic>
        <p:pic>
          <p:nvPicPr>
            <p:cNvPr id="9" name="圖片 8">
              <a:extLst>
                <a:ext uri="{FF2B5EF4-FFF2-40B4-BE49-F238E27FC236}">
                  <a16:creationId xmlns:a16="http://schemas.microsoft.com/office/drawing/2014/main" id="{E733B1AF-9140-4CFD-A0EE-6A5CD5B21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3067" y="3486952"/>
              <a:ext cx="4265416" cy="2823241"/>
            </a:xfrm>
            <a:prstGeom prst="rect">
              <a:avLst/>
            </a:prstGeom>
          </p:spPr>
        </p:pic>
      </p:grpSp>
      <p:sp>
        <p:nvSpPr>
          <p:cNvPr id="2" name="標題 1">
            <a:extLst>
              <a:ext uri="{FF2B5EF4-FFF2-40B4-BE49-F238E27FC236}">
                <a16:creationId xmlns:a16="http://schemas.microsoft.com/office/drawing/2014/main" id="{8CDC7AE1-1741-4ECB-A4B3-6604492E59D4}"/>
              </a:ext>
            </a:extLst>
          </p:cNvPr>
          <p:cNvSpPr>
            <a:spLocks noGrp="1"/>
          </p:cNvSpPr>
          <p:nvPr>
            <p:ph type="title"/>
          </p:nvPr>
        </p:nvSpPr>
        <p:spPr/>
        <p:txBody>
          <a:bodyPr/>
          <a:lstStyle/>
          <a:p>
            <a:r>
              <a:rPr lang="en-US" altLang="zh-TW" dirty="0"/>
              <a:t>Heat equation (2D)</a:t>
            </a:r>
            <a:endParaRPr lang="en-US" dirty="0"/>
          </a:p>
        </p:txBody>
      </p:sp>
      <p:sp>
        <p:nvSpPr>
          <p:cNvPr id="3" name="內容版面配置區 2">
            <a:extLst>
              <a:ext uri="{FF2B5EF4-FFF2-40B4-BE49-F238E27FC236}">
                <a16:creationId xmlns:a16="http://schemas.microsoft.com/office/drawing/2014/main" id="{75D4D75F-3D7A-45DA-851C-92D8C20DA345}"/>
              </a:ext>
            </a:extLst>
          </p:cNvPr>
          <p:cNvSpPr>
            <a:spLocks noGrp="1"/>
          </p:cNvSpPr>
          <p:nvPr>
            <p:ph idx="1"/>
          </p:nvPr>
        </p:nvSpPr>
        <p:spPr/>
        <p:txBody>
          <a:bodyPr/>
          <a:lstStyle/>
          <a:p>
            <a:r>
              <a:rPr lang="zh-TW" altLang="en-US" sz="2400" dirty="0"/>
              <a:t>假想正方形中央有一個熱源，現在把熱源拿走，熱就會開始擴散。</a:t>
            </a:r>
            <a:endParaRPr lang="en-US" altLang="zh-TW" sz="2400" dirty="0"/>
          </a:p>
          <a:p>
            <a:endParaRPr lang="en-US" dirty="0"/>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C46AD708-799F-4B54-BCDC-F0CA0D07CDCD}"/>
                  </a:ext>
                </a:extLst>
              </p:cNvPr>
              <p:cNvSpPr txBox="1"/>
              <p:nvPr/>
            </p:nvSpPr>
            <p:spPr>
              <a:xfrm>
                <a:off x="5605524" y="6194113"/>
                <a:ext cx="1610505" cy="555152"/>
              </a:xfrm>
              <a:prstGeom prst="rect">
                <a:avLst/>
              </a:prstGeom>
              <a:noFill/>
            </p:spPr>
            <p:txBody>
              <a:bodyPr wrap="none" rtlCol="0">
                <a:spAutoFit/>
              </a:bodyPr>
              <a:lstStyle/>
              <a:p>
                <a14:m>
                  <m:oMath xmlns:m="http://schemas.openxmlformats.org/officeDocument/2006/math">
                    <m:f>
                      <m:fPr>
                        <m:ctrlPr>
                          <a:rPr lang="en-US" altLang="zh-TW" i="1" smtClean="0">
                            <a:latin typeface="Cambria Math" panose="02040503050406030204" pitchFamily="18" charset="0"/>
                          </a:rPr>
                        </m:ctrlPr>
                      </m:fPr>
                      <m:num>
                        <m:r>
                          <a:rPr lang="en-US" altLang="zh-TW" i="1">
                            <a:latin typeface="Cambria Math" panose="02040503050406030204" pitchFamily="18" charset="0"/>
                          </a:rPr>
                          <m:t>𝜕</m:t>
                        </m:r>
                        <m:r>
                          <a:rPr lang="en-US" altLang="zh-TW" i="1">
                            <a:latin typeface="Cambria Math" panose="02040503050406030204" pitchFamily="18" charset="0"/>
                          </a:rPr>
                          <m:t>𝑇</m:t>
                        </m:r>
                      </m:num>
                      <m:den>
                        <m:r>
                          <a:rPr lang="en-US" altLang="zh-TW" i="1">
                            <a:latin typeface="Cambria Math" panose="02040503050406030204" pitchFamily="18" charset="0"/>
                          </a:rPr>
                          <m:t>𝜕</m:t>
                        </m:r>
                        <m:r>
                          <a:rPr lang="en-US" altLang="zh-TW" i="1">
                            <a:latin typeface="Cambria Math" panose="02040503050406030204" pitchFamily="18" charset="0"/>
                          </a:rPr>
                          <m:t>𝑡</m:t>
                        </m:r>
                      </m:den>
                    </m:f>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smtClean="0">
                                <a:latin typeface="Cambria Math" panose="02040503050406030204" pitchFamily="18" charset="0"/>
                              </a:rPr>
                              <m:t>𝑥</m:t>
                            </m:r>
                          </m:e>
                          <m:sup>
                            <m:r>
                              <a:rPr lang="en-US" altLang="zh-TW" i="1">
                                <a:latin typeface="Cambria Math" panose="02040503050406030204" pitchFamily="18" charset="0"/>
                              </a:rPr>
                              <m:t>2</m:t>
                            </m:r>
                          </m:sup>
                        </m:sSup>
                      </m:den>
                    </m:f>
                    <m:r>
                      <a:rPr lang="en-US" altLang="zh-TW" i="1">
                        <a:latin typeface="Cambria Math" panose="02040503050406030204" pitchFamily="18" charset="0"/>
                      </a:rPr>
                      <m:t>+</m:t>
                    </m:r>
                  </m:oMath>
                </a14:m>
                <a:r>
                  <a:rPr lang="en-US" altLang="zh-TW" dirty="0"/>
                  <a:t> </a:t>
                </a:r>
                <a14:m>
                  <m:oMath xmlns:m="http://schemas.openxmlformats.org/officeDocument/2006/math">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𝑦</m:t>
                            </m:r>
                          </m:e>
                          <m:sup>
                            <m:r>
                              <a:rPr lang="en-US" altLang="zh-TW" b="0" i="1" smtClean="0">
                                <a:latin typeface="Cambria Math" panose="02040503050406030204" pitchFamily="18" charset="0"/>
                              </a:rPr>
                              <m:t>2</m:t>
                            </m:r>
                          </m:sup>
                        </m:sSup>
                      </m:den>
                    </m:f>
                  </m:oMath>
                </a14:m>
                <a:endParaRPr lang="en-US" i="1" dirty="0"/>
              </a:p>
            </p:txBody>
          </p:sp>
        </mc:Choice>
        <mc:Fallback xmlns="">
          <p:sp>
            <p:nvSpPr>
              <p:cNvPr id="5" name="文字方塊 4">
                <a:extLst>
                  <a:ext uri="{FF2B5EF4-FFF2-40B4-BE49-F238E27FC236}">
                    <a16:creationId xmlns:a16="http://schemas.microsoft.com/office/drawing/2014/main" id="{C46AD708-799F-4B54-BCDC-F0CA0D07CDCD}"/>
                  </a:ext>
                </a:extLst>
              </p:cNvPr>
              <p:cNvSpPr txBox="1">
                <a:spLocks noRot="1" noChangeAspect="1" noMove="1" noResize="1" noEditPoints="1" noAdjustHandles="1" noChangeArrowheads="1" noChangeShapeType="1" noTextEdit="1"/>
              </p:cNvSpPr>
              <p:nvPr/>
            </p:nvSpPr>
            <p:spPr>
              <a:xfrm>
                <a:off x="5605524" y="6194113"/>
                <a:ext cx="1610505" cy="55515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34160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DC7AE1-1741-4ECB-A4B3-6604492E59D4}"/>
              </a:ext>
            </a:extLst>
          </p:cNvPr>
          <p:cNvSpPr>
            <a:spLocks noGrp="1"/>
          </p:cNvSpPr>
          <p:nvPr>
            <p:ph type="title"/>
          </p:nvPr>
        </p:nvSpPr>
        <p:spPr/>
        <p:txBody>
          <a:bodyPr/>
          <a:lstStyle/>
          <a:p>
            <a:r>
              <a:rPr lang="en-US" altLang="zh-TW" dirty="0"/>
              <a:t>Advection-diffusion equation (2D)</a:t>
            </a:r>
            <a:endParaRPr lang="en-US" dirty="0"/>
          </a:p>
        </p:txBody>
      </p:sp>
      <p:pic>
        <p:nvPicPr>
          <p:cNvPr id="6" name="內容版面配置區 5">
            <a:extLst>
              <a:ext uri="{FF2B5EF4-FFF2-40B4-BE49-F238E27FC236}">
                <a16:creationId xmlns:a16="http://schemas.microsoft.com/office/drawing/2014/main" id="{F330991F-6DCA-47EC-A6B7-B77228A443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7497" y="3056783"/>
            <a:ext cx="3104798" cy="2653391"/>
          </a:xfrm>
        </p:spPr>
      </p:pic>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C46AD708-799F-4B54-BCDC-F0CA0D07CDCD}"/>
                  </a:ext>
                </a:extLst>
              </p:cNvPr>
              <p:cNvSpPr txBox="1"/>
              <p:nvPr/>
            </p:nvSpPr>
            <p:spPr>
              <a:xfrm>
                <a:off x="5325304" y="6090874"/>
                <a:ext cx="2099677" cy="555152"/>
              </a:xfrm>
              <a:prstGeom prst="rect">
                <a:avLst/>
              </a:prstGeom>
              <a:noFill/>
            </p:spPr>
            <p:txBody>
              <a:bodyPr wrap="none" rtlCol="0">
                <a:spAutoFit/>
              </a:bodyPr>
              <a:lstStyle/>
              <a:p>
                <a14:m>
                  <m:oMath xmlns:m="http://schemas.openxmlformats.org/officeDocument/2006/math">
                    <m:f>
                      <m:fPr>
                        <m:ctrlPr>
                          <a:rPr lang="en-US" altLang="zh-TW" i="1" smtClean="0">
                            <a:latin typeface="Cambria Math" panose="02040503050406030204" pitchFamily="18" charset="0"/>
                          </a:rPr>
                        </m:ctrlPr>
                      </m:fPr>
                      <m:num>
                        <m:r>
                          <a:rPr lang="en-US" altLang="zh-TW" i="1">
                            <a:latin typeface="Cambria Math" panose="02040503050406030204" pitchFamily="18" charset="0"/>
                          </a:rPr>
                          <m:t>𝜕</m:t>
                        </m:r>
                        <m:r>
                          <a:rPr lang="en-US" altLang="zh-TW" i="1">
                            <a:latin typeface="Cambria Math" panose="02040503050406030204" pitchFamily="18" charset="0"/>
                          </a:rPr>
                          <m:t>𝑇</m:t>
                        </m:r>
                      </m:num>
                      <m:den>
                        <m:r>
                          <a:rPr lang="en-US" altLang="zh-TW" i="1">
                            <a:latin typeface="Cambria Math" panose="02040503050406030204" pitchFamily="18" charset="0"/>
                          </a:rPr>
                          <m:t>𝜕</m:t>
                        </m:r>
                        <m:r>
                          <a:rPr lang="en-US" altLang="zh-TW" i="1">
                            <a:latin typeface="Cambria Math" panose="02040503050406030204" pitchFamily="18" charset="0"/>
                          </a:rPr>
                          <m:t>𝑡</m:t>
                        </m:r>
                      </m:den>
                    </m:f>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m:t>
                        </m:r>
                        <m:r>
                          <a:rPr lang="en-US" altLang="zh-TW" i="1">
                            <a:latin typeface="Cambria Math" panose="02040503050406030204" pitchFamily="18" charset="0"/>
                          </a:rPr>
                          <m:t>𝑇</m:t>
                        </m:r>
                      </m:num>
                      <m:den>
                        <m:r>
                          <a:rPr lang="en-US" altLang="zh-TW" i="1">
                            <a:latin typeface="Cambria Math" panose="02040503050406030204" pitchFamily="18" charset="0"/>
                          </a:rPr>
                          <m:t>𝜕</m:t>
                        </m:r>
                        <m:r>
                          <a:rPr lang="en-US" altLang="zh-TW" b="0" i="1" smtClean="0">
                            <a:latin typeface="Cambria Math" panose="02040503050406030204" pitchFamily="18" charset="0"/>
                          </a:rPr>
                          <m:t>𝑥</m:t>
                        </m:r>
                      </m:den>
                    </m:f>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smtClean="0">
                                <a:latin typeface="Cambria Math" panose="02040503050406030204" pitchFamily="18" charset="0"/>
                              </a:rPr>
                              <m:t>𝑥</m:t>
                            </m:r>
                          </m:e>
                          <m:sup>
                            <m:r>
                              <a:rPr lang="en-US" altLang="zh-TW" i="1">
                                <a:latin typeface="Cambria Math" panose="02040503050406030204" pitchFamily="18" charset="0"/>
                              </a:rPr>
                              <m:t>2</m:t>
                            </m:r>
                          </m:sup>
                        </m:sSup>
                      </m:den>
                    </m:f>
                    <m:r>
                      <a:rPr lang="en-US" altLang="zh-TW" i="1">
                        <a:latin typeface="Cambria Math" panose="02040503050406030204" pitchFamily="18" charset="0"/>
                      </a:rPr>
                      <m:t>+</m:t>
                    </m:r>
                  </m:oMath>
                </a14:m>
                <a:r>
                  <a:rPr lang="en-US" altLang="zh-TW" dirty="0"/>
                  <a:t> </a:t>
                </a:r>
                <a14:m>
                  <m:oMath xmlns:m="http://schemas.openxmlformats.org/officeDocument/2006/math">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i="1">
                            <a:latin typeface="Cambria Math" panose="02040503050406030204" pitchFamily="18" charset="0"/>
                          </a:rPr>
                          <m:t>𝑇</m:t>
                        </m:r>
                      </m:num>
                      <m:den>
                        <m:r>
                          <a:rPr lang="en-US" altLang="zh-TW" i="1">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𝑦</m:t>
                            </m:r>
                          </m:e>
                          <m:sup>
                            <m:r>
                              <a:rPr lang="en-US" altLang="zh-TW" b="0" i="1" smtClean="0">
                                <a:latin typeface="Cambria Math" panose="02040503050406030204" pitchFamily="18" charset="0"/>
                              </a:rPr>
                              <m:t>2</m:t>
                            </m:r>
                          </m:sup>
                        </m:sSup>
                      </m:den>
                    </m:f>
                  </m:oMath>
                </a14:m>
                <a:endParaRPr lang="en-US" i="1" dirty="0"/>
              </a:p>
            </p:txBody>
          </p:sp>
        </mc:Choice>
        <mc:Fallback xmlns="">
          <p:sp>
            <p:nvSpPr>
              <p:cNvPr id="5" name="文字方塊 4">
                <a:extLst>
                  <a:ext uri="{FF2B5EF4-FFF2-40B4-BE49-F238E27FC236}">
                    <a16:creationId xmlns:a16="http://schemas.microsoft.com/office/drawing/2014/main" id="{C46AD708-799F-4B54-BCDC-F0CA0D07CDCD}"/>
                  </a:ext>
                </a:extLst>
              </p:cNvPr>
              <p:cNvSpPr txBox="1">
                <a:spLocks noRot="1" noChangeAspect="1" noMove="1" noResize="1" noEditPoints="1" noAdjustHandles="1" noChangeArrowheads="1" noChangeShapeType="1" noTextEdit="1"/>
              </p:cNvSpPr>
              <p:nvPr/>
            </p:nvSpPr>
            <p:spPr>
              <a:xfrm>
                <a:off x="5325304" y="6090874"/>
                <a:ext cx="2099677" cy="555152"/>
              </a:xfrm>
              <a:prstGeom prst="rect">
                <a:avLst/>
              </a:prstGeom>
              <a:blipFill>
                <a:blip r:embed="rId3"/>
                <a:stretch>
                  <a:fillRect/>
                </a:stretch>
              </a:blipFill>
            </p:spPr>
            <p:txBody>
              <a:bodyPr/>
              <a:lstStyle/>
              <a:p>
                <a:r>
                  <a:rPr lang="en-US">
                    <a:noFill/>
                  </a:rPr>
                  <a:t> </a:t>
                </a:r>
              </a:p>
            </p:txBody>
          </p:sp>
        </mc:Fallback>
      </mc:AlternateContent>
      <p:pic>
        <p:nvPicPr>
          <p:cNvPr id="11" name="圖片 10">
            <a:extLst>
              <a:ext uri="{FF2B5EF4-FFF2-40B4-BE49-F238E27FC236}">
                <a16:creationId xmlns:a16="http://schemas.microsoft.com/office/drawing/2014/main" id="{02F62655-87C1-4EF7-A44D-B85D3A164E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9070" y="2901544"/>
            <a:ext cx="4365757" cy="2889656"/>
          </a:xfrm>
          <a:prstGeom prst="rect">
            <a:avLst/>
          </a:prstGeom>
        </p:spPr>
      </p:pic>
      <p:sp>
        <p:nvSpPr>
          <p:cNvPr id="12" name="內容版面配置區 2">
            <a:extLst>
              <a:ext uri="{FF2B5EF4-FFF2-40B4-BE49-F238E27FC236}">
                <a16:creationId xmlns:a16="http://schemas.microsoft.com/office/drawing/2014/main" id="{F20708CA-C1C2-408C-9EBF-B74CA98DCFCE}"/>
              </a:ext>
            </a:extLst>
          </p:cNvPr>
          <p:cNvSpPr txBox="1">
            <a:spLocks/>
          </p:cNvSpPr>
          <p:nvPr/>
        </p:nvSpPr>
        <p:spPr>
          <a:xfrm>
            <a:off x="677334" y="2160589"/>
            <a:ext cx="8596668"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TW" altLang="en-US" sz="2400" dirty="0"/>
              <a:t>假想定義域上有汙染物，汙染物同時被風吹，同時又有擴散現象。</a:t>
            </a:r>
            <a:endParaRPr lang="en-US" altLang="zh-TW" sz="2400" dirty="0"/>
          </a:p>
          <a:p>
            <a:endParaRPr lang="en-US" dirty="0"/>
          </a:p>
        </p:txBody>
      </p:sp>
    </p:spTree>
    <p:extLst>
      <p:ext uri="{BB962C8B-B14F-4D97-AF65-F5344CB8AC3E}">
        <p14:creationId xmlns:p14="http://schemas.microsoft.com/office/powerpoint/2010/main" val="3744621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FF64E4-39C8-4D4D-A9B1-577F28DBD2DC}"/>
              </a:ext>
            </a:extLst>
          </p:cNvPr>
          <p:cNvSpPr>
            <a:spLocks noGrp="1"/>
          </p:cNvSpPr>
          <p:nvPr>
            <p:ph type="title"/>
          </p:nvPr>
        </p:nvSpPr>
        <p:spPr/>
        <p:txBody>
          <a:bodyPr/>
          <a:lstStyle/>
          <a:p>
            <a:r>
              <a:rPr lang="zh-TW" altLang="en-US" dirty="0"/>
              <a:t>探討問題</a:t>
            </a:r>
            <a:r>
              <a:rPr lang="en-US" altLang="zh-TW" dirty="0"/>
              <a:t>(Problem description)</a:t>
            </a:r>
            <a:endParaRPr lang="zh-TW" altLang="en-US" dirty="0"/>
          </a:p>
        </p:txBody>
      </p:sp>
      <p:sp>
        <p:nvSpPr>
          <p:cNvPr id="3" name="內容版面配置區 2">
            <a:extLst>
              <a:ext uri="{FF2B5EF4-FFF2-40B4-BE49-F238E27FC236}">
                <a16:creationId xmlns:a16="http://schemas.microsoft.com/office/drawing/2014/main" id="{80B10146-EEC6-4F7B-A65D-563DAAF9A0C9}"/>
              </a:ext>
            </a:extLst>
          </p:cNvPr>
          <p:cNvSpPr>
            <a:spLocks noGrp="1"/>
          </p:cNvSpPr>
          <p:nvPr>
            <p:ph idx="1"/>
          </p:nvPr>
        </p:nvSpPr>
        <p:spPr/>
        <p:txBody>
          <a:bodyPr>
            <a:normAutofit/>
          </a:bodyPr>
          <a:lstStyle/>
          <a:p>
            <a:r>
              <a:rPr lang="zh-TW" altLang="en-US" sz="2400" b="1" dirty="0"/>
              <a:t>拉普拉斯方程</a:t>
            </a:r>
            <a:r>
              <a:rPr lang="en-US" altLang="zh-TW" sz="2400" b="1" dirty="0"/>
              <a:t>(Laplace's equation):</a:t>
            </a:r>
          </a:p>
          <a:p>
            <a:endParaRPr lang="en-US" altLang="zh-TW" sz="2400" b="1" dirty="0"/>
          </a:p>
          <a:p>
            <a:endParaRPr lang="en-US" altLang="zh-TW" sz="2400" b="1" dirty="0"/>
          </a:p>
          <a:p>
            <a:r>
              <a:rPr lang="zh-TW" altLang="en-US" sz="2400" dirty="0"/>
              <a:t>我們可以想像有一個與環境達熱平衡的發熱器，可以測得的數據只有發熱器的溫度以及物體周邊的溫度值，而透過拉普拉斯方程，我們可以算出每一點的溫度分布。</a:t>
            </a:r>
            <a:endParaRPr lang="en-US" altLang="zh-TW" sz="2400" dirty="0"/>
          </a:p>
          <a:p>
            <a:r>
              <a:rPr lang="zh-TW" altLang="en-US" sz="2400" dirty="0"/>
              <a:t>上述方程式為三維的直角座標系表示式。</a:t>
            </a:r>
            <a:endParaRPr lang="en-US" altLang="zh-TW" sz="2400" dirty="0"/>
          </a:p>
        </p:txBody>
      </p:sp>
      <p:pic>
        <p:nvPicPr>
          <p:cNvPr id="5" name="圖片 4">
            <a:extLst>
              <a:ext uri="{FF2B5EF4-FFF2-40B4-BE49-F238E27FC236}">
                <a16:creationId xmlns:a16="http://schemas.microsoft.com/office/drawing/2014/main" id="{D9D73ABC-0AAB-42A6-A1A9-21A1703AEF5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354587" y="271675"/>
            <a:ext cx="3097607" cy="3317449"/>
          </a:xfrm>
          <a:prstGeom prst="rect">
            <a:avLst/>
          </a:prstGeom>
        </p:spPr>
      </p:pic>
      <p:pic>
        <p:nvPicPr>
          <p:cNvPr id="10" name="圖片 9">
            <a:extLst>
              <a:ext uri="{FF2B5EF4-FFF2-40B4-BE49-F238E27FC236}">
                <a16:creationId xmlns:a16="http://schemas.microsoft.com/office/drawing/2014/main" id="{6106961B-5D51-452A-A728-A526F5F986B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62292" y="2714830"/>
            <a:ext cx="3695868" cy="810053"/>
          </a:xfrm>
          <a:prstGeom prst="rect">
            <a:avLst/>
          </a:prstGeom>
        </p:spPr>
      </p:pic>
      <p:pic>
        <p:nvPicPr>
          <p:cNvPr id="12" name="圖片 11">
            <a:extLst>
              <a:ext uri="{FF2B5EF4-FFF2-40B4-BE49-F238E27FC236}">
                <a16:creationId xmlns:a16="http://schemas.microsoft.com/office/drawing/2014/main" id="{018BD959-433A-40B8-B576-353AB0ABF9C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633492" y="2714830"/>
            <a:ext cx="1828800" cy="654203"/>
          </a:xfrm>
          <a:prstGeom prst="rect">
            <a:avLst/>
          </a:prstGeom>
        </p:spPr>
      </p:pic>
    </p:spTree>
    <p:extLst>
      <p:ext uri="{BB962C8B-B14F-4D97-AF65-F5344CB8AC3E}">
        <p14:creationId xmlns:p14="http://schemas.microsoft.com/office/powerpoint/2010/main" val="2469309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FD9E9F-E688-4B54-AADF-80E55D982212}"/>
              </a:ext>
            </a:extLst>
          </p:cNvPr>
          <p:cNvSpPr>
            <a:spLocks noGrp="1"/>
          </p:cNvSpPr>
          <p:nvPr>
            <p:ph type="title"/>
          </p:nvPr>
        </p:nvSpPr>
        <p:spPr/>
        <p:txBody>
          <a:bodyPr/>
          <a:lstStyle/>
          <a:p>
            <a:r>
              <a:rPr lang="zh-TW" altLang="en-US" dirty="0"/>
              <a:t>研究成果與結論</a:t>
            </a:r>
          </a:p>
        </p:txBody>
      </p:sp>
      <p:sp>
        <p:nvSpPr>
          <p:cNvPr id="3" name="內容版面配置區 2">
            <a:extLst>
              <a:ext uri="{FF2B5EF4-FFF2-40B4-BE49-F238E27FC236}">
                <a16:creationId xmlns:a16="http://schemas.microsoft.com/office/drawing/2014/main" id="{4AA66A35-6370-4390-A208-E6E7AE051D55}"/>
              </a:ext>
            </a:extLst>
          </p:cNvPr>
          <p:cNvSpPr>
            <a:spLocks noGrp="1"/>
          </p:cNvSpPr>
          <p:nvPr>
            <p:ph idx="1"/>
          </p:nvPr>
        </p:nvSpPr>
        <p:spPr/>
        <p:txBody>
          <a:bodyPr>
            <a:normAutofit/>
          </a:bodyPr>
          <a:lstStyle/>
          <a:p>
            <a:pPr>
              <a:spcAft>
                <a:spcPts val="1000"/>
              </a:spcAft>
            </a:pPr>
            <a:r>
              <a:rPr lang="zh-TW" altLang="en-US" sz="2000" dirty="0"/>
              <a:t>本次數值模擬成功模擬出常見的「自然現象」，波動、平流等等。</a:t>
            </a:r>
            <a:endParaRPr lang="en-US" altLang="zh-TW" sz="2000" dirty="0"/>
          </a:p>
          <a:p>
            <a:pPr>
              <a:spcAft>
                <a:spcPts val="1000"/>
              </a:spcAft>
            </a:pPr>
            <a:r>
              <a:rPr lang="zh-TW" altLang="en-US" sz="2000" dirty="0"/>
              <a:t>透過</a:t>
            </a:r>
            <a:r>
              <a:rPr lang="en-US" altLang="zh-TW" sz="2000" dirty="0"/>
              <a:t>Laplace</a:t>
            </a:r>
            <a:r>
              <a:rPr lang="zh-TW" altLang="en-US" sz="2000" dirty="0"/>
              <a:t> </a:t>
            </a:r>
            <a:r>
              <a:rPr lang="en-US" altLang="zh-TW" sz="2000" dirty="0"/>
              <a:t>equation</a:t>
            </a:r>
            <a:r>
              <a:rPr lang="zh-TW" altLang="en-US" sz="2000" dirty="0"/>
              <a:t>的迭帶過程，我們發現</a:t>
            </a:r>
            <a:r>
              <a:rPr lang="en-US" altLang="zh-TW" sz="2000" dirty="0"/>
              <a:t>grid</a:t>
            </a:r>
            <a:r>
              <a:rPr lang="zh-TW" altLang="en-US" sz="2000" dirty="0"/>
              <a:t>越細緻</a:t>
            </a:r>
            <a:r>
              <a:rPr lang="en-US" altLang="zh-TW" sz="2000" dirty="0"/>
              <a:t>(Case1: 20*20, Case2: 50*50)</a:t>
            </a:r>
            <a:r>
              <a:rPr lang="zh-TW" altLang="en-US" sz="2000" dirty="0"/>
              <a:t>，所需時間會大幅成長且並非平方成長。要做</a:t>
            </a:r>
            <a:r>
              <a:rPr lang="en-US" altLang="zh-TW" sz="2000" dirty="0"/>
              <a:t>Laplace Equation</a:t>
            </a:r>
            <a:r>
              <a:rPr lang="zh-TW" altLang="en-US" sz="2000" dirty="0"/>
              <a:t>的數值解，可能需要有其他策略來加速運算。</a:t>
            </a:r>
            <a:endParaRPr lang="en-US" altLang="zh-TW" sz="2000" dirty="0"/>
          </a:p>
          <a:p>
            <a:pPr>
              <a:spcAft>
                <a:spcPts val="1000"/>
              </a:spcAft>
            </a:pPr>
            <a:r>
              <a:rPr lang="en-US" altLang="zh-TW" sz="2000" dirty="0"/>
              <a:t>Wave Equation</a:t>
            </a:r>
            <a:r>
              <a:rPr lang="zh-TW" altLang="en-US" sz="2000" dirty="0"/>
              <a:t>在模擬三角波等等時，會因為函數並非二次可微而出現震盪與雜訊，這也是需要其他策略來解決的。</a:t>
            </a:r>
            <a:endParaRPr lang="en-US" altLang="zh-TW" sz="2000" dirty="0"/>
          </a:p>
          <a:p>
            <a:pPr>
              <a:spcAft>
                <a:spcPts val="1000"/>
              </a:spcAft>
            </a:pPr>
            <a:r>
              <a:rPr lang="en-US" altLang="zh-TW" sz="2000" dirty="0"/>
              <a:t>Advection Equation</a:t>
            </a:r>
            <a:r>
              <a:rPr lang="zh-TW" altLang="en-US" sz="2000" dirty="0"/>
              <a:t>的迭帶過程也會受到</a:t>
            </a:r>
            <a:r>
              <a:rPr lang="en-US" altLang="zh-TW" sz="2000" dirty="0"/>
              <a:t>time step</a:t>
            </a:r>
            <a:r>
              <a:rPr lang="zh-TW" altLang="en-US" sz="2000" dirty="0"/>
              <a:t>和</a:t>
            </a:r>
            <a:r>
              <a:rPr lang="en-US" altLang="zh-TW" sz="2000" dirty="0"/>
              <a:t>spatial resolution</a:t>
            </a:r>
            <a:r>
              <a:rPr lang="zh-TW" altLang="en-US" sz="2000" dirty="0"/>
              <a:t>的一些限制，稱為</a:t>
            </a:r>
            <a:r>
              <a:rPr lang="en-US" altLang="zh-TW" sz="2000" dirty="0"/>
              <a:t>CFL</a:t>
            </a:r>
            <a:r>
              <a:rPr lang="zh-TW" altLang="en-US" sz="2000" dirty="0"/>
              <a:t> </a:t>
            </a:r>
            <a:r>
              <a:rPr lang="en-US" altLang="zh-TW" sz="2000" dirty="0"/>
              <a:t>Condition</a:t>
            </a:r>
            <a:r>
              <a:rPr lang="zh-TW" altLang="en-US" sz="2000" dirty="0"/>
              <a:t>，模擬中我們有遇到發散的問題，但最後成功解決。</a:t>
            </a:r>
          </a:p>
        </p:txBody>
      </p:sp>
    </p:spTree>
    <p:extLst>
      <p:ext uri="{BB962C8B-B14F-4D97-AF65-F5344CB8AC3E}">
        <p14:creationId xmlns:p14="http://schemas.microsoft.com/office/powerpoint/2010/main" val="3594504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CDF3FD-952F-443D-8532-4A2C6D3391F3}"/>
              </a:ext>
            </a:extLst>
          </p:cNvPr>
          <p:cNvSpPr>
            <a:spLocks noGrp="1"/>
          </p:cNvSpPr>
          <p:nvPr>
            <p:ph type="title"/>
          </p:nvPr>
        </p:nvSpPr>
        <p:spPr/>
        <p:txBody>
          <a:bodyPr/>
          <a:lstStyle/>
          <a:p>
            <a:r>
              <a:rPr lang="zh-TW" altLang="en-US" dirty="0"/>
              <a:t>專題的貢獻與可能的應用</a:t>
            </a:r>
            <a:br>
              <a:rPr lang="zh-TW" altLang="en-US" dirty="0"/>
            </a:br>
            <a:r>
              <a:rPr lang="zh-TW" altLang="en-US" dirty="0"/>
              <a:t> </a:t>
            </a:r>
            <a:r>
              <a:rPr lang="en-US" altLang="zh-TW" dirty="0"/>
              <a:t>(contributions)</a:t>
            </a:r>
            <a:endParaRPr lang="zh-TW" altLang="en-US" dirty="0"/>
          </a:p>
        </p:txBody>
      </p:sp>
      <p:sp>
        <p:nvSpPr>
          <p:cNvPr id="3" name="內容版面配置區 2">
            <a:extLst>
              <a:ext uri="{FF2B5EF4-FFF2-40B4-BE49-F238E27FC236}">
                <a16:creationId xmlns:a16="http://schemas.microsoft.com/office/drawing/2014/main" id="{DFAED5C7-B589-41EC-A11A-4B790859B0C1}"/>
              </a:ext>
            </a:extLst>
          </p:cNvPr>
          <p:cNvSpPr>
            <a:spLocks noGrp="1"/>
          </p:cNvSpPr>
          <p:nvPr>
            <p:ph idx="1"/>
          </p:nvPr>
        </p:nvSpPr>
        <p:spPr/>
        <p:txBody>
          <a:bodyPr>
            <a:normAutofit fontScale="92500" lnSpcReduction="10000"/>
          </a:bodyPr>
          <a:lstStyle/>
          <a:p>
            <a:r>
              <a:rPr lang="zh-TW" altLang="en-US" sz="2400" b="1" dirty="0"/>
              <a:t>微分方程常見於物理現象之中</a:t>
            </a:r>
            <a:r>
              <a:rPr lang="zh-TW" altLang="en-US" sz="2400" dirty="0"/>
              <a:t>，如波動、熱傳導、平流皆是源自於生活中的物理。</a:t>
            </a:r>
            <a:endParaRPr lang="en-US" altLang="zh-TW" sz="2400" dirty="0"/>
          </a:p>
          <a:p>
            <a:endParaRPr lang="en-US" altLang="zh-TW" sz="2400" dirty="0"/>
          </a:p>
          <a:p>
            <a:r>
              <a:rPr lang="zh-TW" altLang="en-US" sz="2400" dirty="0"/>
              <a:t>數值解能夠幫助我們快速視覺化解的型態，輸入初始和邊界條件就可以輸出結果，不僅可以驗證手算答案，同時又可以視覺化物理意義，不僅幫助理解同時也幫助學習。</a:t>
            </a:r>
            <a:endParaRPr lang="en-US" altLang="zh-TW" sz="2400" dirty="0"/>
          </a:p>
          <a:p>
            <a:endParaRPr lang="en-US" altLang="zh-TW" sz="2400" dirty="0"/>
          </a:p>
          <a:p>
            <a:r>
              <a:rPr lang="zh-TW" altLang="en-US" sz="2400" b="1" dirty="0"/>
              <a:t>數值方法能夠解決一些「數學的解析解」無法做到的事情。</a:t>
            </a:r>
            <a:endParaRPr lang="en-US" altLang="zh-TW" sz="2400" b="1" dirty="0"/>
          </a:p>
          <a:p>
            <a:pPr lvl="1"/>
            <a:r>
              <a:rPr lang="zh-TW" altLang="en-US" sz="2200" dirty="0"/>
              <a:t>如觀測資料往往是「離散」的點，並非一個可微分函數，此時若要利用觀測資料進行模擬，則必須要依賴數值方法。</a:t>
            </a:r>
            <a:endParaRPr lang="en-US" altLang="zh-TW" sz="2200" dirty="0"/>
          </a:p>
        </p:txBody>
      </p:sp>
    </p:spTree>
    <p:extLst>
      <p:ext uri="{BB962C8B-B14F-4D97-AF65-F5344CB8AC3E}">
        <p14:creationId xmlns:p14="http://schemas.microsoft.com/office/powerpoint/2010/main" val="3460898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76CD65-BCA0-4298-995C-8C3CAF4A4FF2}"/>
              </a:ext>
            </a:extLst>
          </p:cNvPr>
          <p:cNvSpPr>
            <a:spLocks noGrp="1"/>
          </p:cNvSpPr>
          <p:nvPr>
            <p:ph type="title"/>
          </p:nvPr>
        </p:nvSpPr>
        <p:spPr/>
        <p:txBody>
          <a:bodyPr/>
          <a:lstStyle/>
          <a:p>
            <a:r>
              <a:rPr lang="zh-TW" altLang="en-US" dirty="0"/>
              <a:t>未來展望</a:t>
            </a:r>
            <a:br>
              <a:rPr lang="zh-TW" altLang="en-US" dirty="0"/>
            </a:br>
            <a:endParaRPr lang="zh-TW" altLang="en-US" dirty="0"/>
          </a:p>
        </p:txBody>
      </p:sp>
      <p:sp>
        <p:nvSpPr>
          <p:cNvPr id="3" name="內容版面配置區 2">
            <a:extLst>
              <a:ext uri="{FF2B5EF4-FFF2-40B4-BE49-F238E27FC236}">
                <a16:creationId xmlns:a16="http://schemas.microsoft.com/office/drawing/2014/main" id="{A958BC65-8A1F-4EB3-9BAE-9F974B3531F5}"/>
              </a:ext>
            </a:extLst>
          </p:cNvPr>
          <p:cNvSpPr>
            <a:spLocks noGrp="1"/>
          </p:cNvSpPr>
          <p:nvPr>
            <p:ph idx="1"/>
          </p:nvPr>
        </p:nvSpPr>
        <p:spPr>
          <a:xfrm>
            <a:off x="677334" y="2160589"/>
            <a:ext cx="9046958" cy="4169873"/>
          </a:xfrm>
        </p:spPr>
        <p:txBody>
          <a:bodyPr>
            <a:normAutofit/>
          </a:bodyPr>
          <a:lstStyle/>
          <a:p>
            <a:pPr marL="342900" lvl="1" indent="-342900"/>
            <a:r>
              <a:rPr lang="zh-TW" altLang="en-US" sz="2400" dirty="0"/>
              <a:t>現今數值模式</a:t>
            </a:r>
            <a:r>
              <a:rPr lang="en-US" altLang="zh-TW" sz="2400" dirty="0"/>
              <a:t>(</a:t>
            </a:r>
            <a:r>
              <a:rPr lang="zh-TW" altLang="en-US" sz="2400" dirty="0"/>
              <a:t>如中央氣象局的颱風路徑模擬，遊戲引擎模擬的風、水流等</a:t>
            </a:r>
            <a:r>
              <a:rPr lang="en-US" altLang="zh-TW" sz="2400" dirty="0"/>
              <a:t>)</a:t>
            </a:r>
            <a:r>
              <a:rPr lang="zh-TW" altLang="en-US" sz="2400" dirty="0"/>
              <a:t>的物理機制，皆是源自於以上的基本物理方程。</a:t>
            </a:r>
            <a:endParaRPr lang="en-US" altLang="zh-TW" sz="2400" dirty="0"/>
          </a:p>
          <a:p>
            <a:pPr marL="342900" lvl="1" indent="-342900"/>
            <a:endParaRPr lang="en-US" altLang="zh-TW" sz="2400" dirty="0"/>
          </a:p>
          <a:p>
            <a:pPr marL="342900" lvl="1" indent="-342900"/>
            <a:r>
              <a:rPr lang="zh-TW" altLang="en-US" sz="2400" dirty="0"/>
              <a:t>透過了解微分方程的數值解，未來我們也能夠在前人建立好的模式中進行修正改進</a:t>
            </a:r>
            <a:r>
              <a:rPr lang="en-US" altLang="zh-TW" sz="2400" dirty="0"/>
              <a:t>(</a:t>
            </a:r>
            <a:r>
              <a:rPr lang="zh-TW" altLang="en-US" sz="2400" dirty="0"/>
              <a:t>如減少計算誤差、提高計算效率</a:t>
            </a:r>
            <a:r>
              <a:rPr lang="en-US" altLang="zh-TW" sz="2400" dirty="0"/>
              <a:t>)</a:t>
            </a:r>
            <a:r>
              <a:rPr lang="zh-TW" altLang="en-US" sz="2400" dirty="0"/>
              <a:t>，或同時更進一步建構專屬於自己的模式。</a:t>
            </a:r>
          </a:p>
        </p:txBody>
      </p:sp>
    </p:spTree>
    <p:extLst>
      <p:ext uri="{BB962C8B-B14F-4D97-AF65-F5344CB8AC3E}">
        <p14:creationId xmlns:p14="http://schemas.microsoft.com/office/powerpoint/2010/main" val="428794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分工表</a:t>
            </a:r>
          </a:p>
        </p:txBody>
      </p:sp>
      <p:sp>
        <p:nvSpPr>
          <p:cNvPr id="3" name="內容版面配置區 2"/>
          <p:cNvSpPr>
            <a:spLocks noGrp="1"/>
          </p:cNvSpPr>
          <p:nvPr>
            <p:ph idx="1"/>
          </p:nvPr>
        </p:nvSpPr>
        <p:spPr/>
        <p:txBody>
          <a:bodyPr>
            <a:normAutofit/>
          </a:bodyPr>
          <a:lstStyle/>
          <a:p>
            <a:r>
              <a:rPr lang="zh-TW" altLang="en-US" sz="2400" dirty="0"/>
              <a:t>影片</a:t>
            </a:r>
            <a:r>
              <a:rPr lang="en-US" altLang="zh-TW" sz="2400" dirty="0"/>
              <a:t>:</a:t>
            </a:r>
            <a:r>
              <a:rPr lang="zh-TW" altLang="en-US" sz="2400" dirty="0"/>
              <a:t>兩人共同製作 </a:t>
            </a:r>
            <a:endParaRPr lang="en-US" altLang="zh-TW" sz="2400" dirty="0"/>
          </a:p>
          <a:p>
            <a:r>
              <a:rPr lang="en-US" altLang="zh-TW" sz="2400" dirty="0" err="1"/>
              <a:t>ppt</a:t>
            </a:r>
            <a:r>
              <a:rPr lang="en-US" altLang="zh-TW" sz="2400" dirty="0"/>
              <a:t>:</a:t>
            </a:r>
            <a:r>
              <a:rPr lang="zh-TW" altLang="en-US" sz="2400" dirty="0"/>
              <a:t>兩人共同製作 </a:t>
            </a:r>
            <a:endParaRPr lang="en-US" altLang="zh-TW" sz="2400" dirty="0"/>
          </a:p>
          <a:p>
            <a:pPr marL="0" indent="0">
              <a:buNone/>
            </a:pPr>
            <a:endParaRPr lang="en-US" altLang="zh-TW" sz="2400" dirty="0"/>
          </a:p>
          <a:p>
            <a:r>
              <a:rPr lang="zh-TW" altLang="en-US" sz="2400" dirty="0"/>
              <a:t>連育德 </a:t>
            </a:r>
            <a:r>
              <a:rPr lang="en-US" altLang="zh-TW" sz="2400" dirty="0"/>
              <a:t>Advection </a:t>
            </a:r>
            <a:r>
              <a:rPr lang="en-US" altLang="zh-TW" sz="2400" dirty="0"/>
              <a:t>Diffusion Equation, Diffusion Equation, </a:t>
            </a:r>
            <a:r>
              <a:rPr lang="en-US" altLang="zh-TW" sz="2400" dirty="0" err="1"/>
              <a:t>Poission</a:t>
            </a:r>
            <a:r>
              <a:rPr lang="en-US" altLang="zh-TW" sz="2400" dirty="0"/>
              <a:t> Equation, Wave Equation </a:t>
            </a:r>
            <a:r>
              <a:rPr lang="en-US" altLang="zh-TW" sz="2400" dirty="0"/>
              <a:t>2D</a:t>
            </a:r>
          </a:p>
          <a:p>
            <a:r>
              <a:rPr lang="zh-TW" altLang="en-US" sz="2400" dirty="0"/>
              <a:t>陳</a:t>
            </a:r>
            <a:r>
              <a:rPr lang="zh-TW" altLang="en-US" sz="2400" dirty="0"/>
              <a:t>暐翰 </a:t>
            </a:r>
            <a:r>
              <a:rPr lang="en-US" altLang="zh-TW" sz="2400" dirty="0"/>
              <a:t>Laplace 2D</a:t>
            </a:r>
            <a:r>
              <a:rPr lang="en-US" altLang="zh-TW" sz="2400" dirty="0"/>
              <a:t>, </a:t>
            </a:r>
            <a:r>
              <a:rPr lang="en-US" altLang="zh-TW" sz="2400" dirty="0"/>
              <a:t>Laplace 3D</a:t>
            </a:r>
            <a:r>
              <a:rPr lang="en-US" altLang="zh-TW" sz="2400" dirty="0"/>
              <a:t>, </a:t>
            </a:r>
            <a:r>
              <a:rPr lang="en-US" altLang="zh-TW" sz="2400" dirty="0"/>
              <a:t>Wave </a:t>
            </a:r>
            <a:r>
              <a:rPr lang="en-US" altLang="zh-TW" sz="2400" dirty="0"/>
              <a:t>Equation </a:t>
            </a:r>
            <a:r>
              <a:rPr lang="en-US" altLang="zh-TW" sz="2400" dirty="0"/>
              <a:t>1D</a:t>
            </a:r>
            <a:endParaRPr lang="zh-TW" altLang="en-US" sz="2400" dirty="0"/>
          </a:p>
        </p:txBody>
      </p:sp>
    </p:spTree>
    <p:extLst>
      <p:ext uri="{BB962C8B-B14F-4D97-AF65-F5344CB8AC3E}">
        <p14:creationId xmlns:p14="http://schemas.microsoft.com/office/powerpoint/2010/main" val="3267791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FF64E4-39C8-4D4D-A9B1-577F28DBD2DC}"/>
              </a:ext>
            </a:extLst>
          </p:cNvPr>
          <p:cNvSpPr>
            <a:spLocks noGrp="1"/>
          </p:cNvSpPr>
          <p:nvPr>
            <p:ph type="title"/>
          </p:nvPr>
        </p:nvSpPr>
        <p:spPr/>
        <p:txBody>
          <a:bodyPr/>
          <a:lstStyle/>
          <a:p>
            <a:r>
              <a:rPr lang="zh-TW" altLang="en-US" dirty="0"/>
              <a:t>探討問題</a:t>
            </a:r>
            <a:r>
              <a:rPr lang="en-US" altLang="zh-TW" dirty="0"/>
              <a:t>(Problem description)</a:t>
            </a:r>
            <a:endParaRPr lang="zh-TW" altLang="en-US" dirty="0"/>
          </a:p>
        </p:txBody>
      </p:sp>
      <p:sp>
        <p:nvSpPr>
          <p:cNvPr id="3" name="內容版面配置區 2">
            <a:extLst>
              <a:ext uri="{FF2B5EF4-FFF2-40B4-BE49-F238E27FC236}">
                <a16:creationId xmlns:a16="http://schemas.microsoft.com/office/drawing/2014/main" id="{80B10146-EEC6-4F7B-A65D-563DAAF9A0C9}"/>
              </a:ext>
            </a:extLst>
          </p:cNvPr>
          <p:cNvSpPr>
            <a:spLocks noGrp="1"/>
          </p:cNvSpPr>
          <p:nvPr>
            <p:ph idx="1"/>
          </p:nvPr>
        </p:nvSpPr>
        <p:spPr/>
        <p:txBody>
          <a:bodyPr>
            <a:normAutofit/>
          </a:bodyPr>
          <a:lstStyle/>
          <a:p>
            <a:r>
              <a:rPr lang="zh-TW" altLang="en-US" sz="2400" b="1" dirty="0"/>
              <a:t>波動方程</a:t>
            </a:r>
            <a:r>
              <a:rPr lang="en-US" altLang="zh-TW" sz="2400" b="1" dirty="0"/>
              <a:t>(Wave Equation):</a:t>
            </a:r>
          </a:p>
          <a:p>
            <a:endParaRPr lang="en-US" altLang="zh-TW" sz="2400" b="1" dirty="0"/>
          </a:p>
          <a:p>
            <a:endParaRPr lang="en-US" altLang="zh-TW" sz="2400" b="1" dirty="0"/>
          </a:p>
          <a:p>
            <a:r>
              <a:rPr lang="zh-TW" altLang="en-US" sz="2400" dirty="0"/>
              <a:t>我們可以想像有一根張緊的弦，頭尾端點分別被固定，當鬆手放開弦後，弦便會遵循波動方程式震動。</a:t>
            </a:r>
            <a:endParaRPr lang="en-US" altLang="zh-TW" sz="2400" dirty="0"/>
          </a:p>
          <a:p>
            <a:r>
              <a:rPr lang="zh-TW" altLang="en-US" sz="2400" dirty="0"/>
              <a:t>自然界中的各種的波動現象，例如聲波、光波、無線電波和水波，都滿足波動方程式。</a:t>
            </a:r>
            <a:endParaRPr lang="en-US" altLang="zh-TW" sz="2400" dirty="0"/>
          </a:p>
        </p:txBody>
      </p:sp>
      <p:pic>
        <p:nvPicPr>
          <p:cNvPr id="4" name="圖片 3">
            <a:extLst>
              <a:ext uri="{FF2B5EF4-FFF2-40B4-BE49-F238E27FC236}">
                <a16:creationId xmlns:a16="http://schemas.microsoft.com/office/drawing/2014/main" id="{F66FD1D6-2F80-4E62-815F-696227D912B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34489" y="216212"/>
            <a:ext cx="2414023" cy="1799805"/>
          </a:xfrm>
          <a:prstGeom prst="rect">
            <a:avLst/>
          </a:prstGeom>
        </p:spPr>
      </p:pic>
      <p:pic>
        <p:nvPicPr>
          <p:cNvPr id="7" name="圖片 6">
            <a:extLst>
              <a:ext uri="{FF2B5EF4-FFF2-40B4-BE49-F238E27FC236}">
                <a16:creationId xmlns:a16="http://schemas.microsoft.com/office/drawing/2014/main" id="{3E8C6912-0833-4048-B9D4-BDCB35C0ED8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150403" y="2016017"/>
            <a:ext cx="2698109" cy="1517688"/>
          </a:xfrm>
          <a:prstGeom prst="rect">
            <a:avLst/>
          </a:prstGeom>
        </p:spPr>
      </p:pic>
      <p:sp>
        <p:nvSpPr>
          <p:cNvPr id="9" name="AutoShape 2" descr="{\displaystyle {\frac {\partial ^{2}u}{\partial t^{2}}}\;=\;c^{2}\left({\frac {\partial ^{2}u}{\partial x_{1}^{2}}}+{\frac {\partial ^{2}u}{\partial x_{2}^{2}}}+\cdots +{\frac {\partial ^{2}u}{\partial x_{n}^{2}}}\right)}">
            <a:extLst>
              <a:ext uri="{FF2B5EF4-FFF2-40B4-BE49-F238E27FC236}">
                <a16:creationId xmlns:a16="http://schemas.microsoft.com/office/drawing/2014/main" id="{F51846B4-D38C-47EF-9414-2F865D998F8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 name="圖片 9">
            <a:extLst>
              <a:ext uri="{FF2B5EF4-FFF2-40B4-BE49-F238E27FC236}">
                <a16:creationId xmlns:a16="http://schemas.microsoft.com/office/drawing/2014/main" id="{0B69165F-4972-4B9A-B84F-D490512BB69F}"/>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a:stretch/>
        </p:blipFill>
        <p:spPr>
          <a:xfrm>
            <a:off x="1351664" y="2601650"/>
            <a:ext cx="4228002" cy="932055"/>
          </a:xfrm>
          <a:prstGeom prst="rect">
            <a:avLst/>
          </a:prstGeom>
        </p:spPr>
      </p:pic>
    </p:spTree>
    <p:extLst>
      <p:ext uri="{BB962C8B-B14F-4D97-AF65-F5344CB8AC3E}">
        <p14:creationId xmlns:p14="http://schemas.microsoft.com/office/powerpoint/2010/main" val="659340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FF64E4-39C8-4D4D-A9B1-577F28DBD2DC}"/>
              </a:ext>
            </a:extLst>
          </p:cNvPr>
          <p:cNvSpPr>
            <a:spLocks noGrp="1"/>
          </p:cNvSpPr>
          <p:nvPr>
            <p:ph type="title"/>
          </p:nvPr>
        </p:nvSpPr>
        <p:spPr/>
        <p:txBody>
          <a:bodyPr/>
          <a:lstStyle/>
          <a:p>
            <a:r>
              <a:rPr lang="zh-TW" altLang="en-US" dirty="0"/>
              <a:t>探討問題</a:t>
            </a:r>
            <a:r>
              <a:rPr lang="en-US" altLang="zh-TW" dirty="0"/>
              <a:t>(Problem description)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0B10146-EEC6-4F7B-A65D-563DAAF9A0C9}"/>
                  </a:ext>
                </a:extLst>
              </p:cNvPr>
              <p:cNvSpPr>
                <a:spLocks noGrp="1"/>
              </p:cNvSpPr>
              <p:nvPr>
                <p:ph idx="1"/>
              </p:nvPr>
            </p:nvSpPr>
            <p:spPr>
              <a:xfrm>
                <a:off x="677334" y="2176394"/>
                <a:ext cx="8596668" cy="4569592"/>
              </a:xfrm>
            </p:spPr>
            <p:txBody>
              <a:bodyPr>
                <a:normAutofit lnSpcReduction="10000"/>
              </a:bodyPr>
              <a:lstStyle/>
              <a:p>
                <a:r>
                  <a:rPr lang="zh-TW" altLang="en-US" sz="2400" b="1" dirty="0"/>
                  <a:t>熱傳導方程</a:t>
                </a:r>
                <a:r>
                  <a:rPr lang="en-US" altLang="zh-TW" sz="2400" b="1" dirty="0"/>
                  <a:t>(Heat Equation):</a:t>
                </a:r>
              </a:p>
              <a:p>
                <a:endParaRPr lang="en-US" altLang="zh-TW" sz="2400" b="1" dirty="0"/>
              </a:p>
              <a:p>
                <a:endParaRPr lang="en-US" altLang="zh-TW" sz="2400" b="1" dirty="0"/>
              </a:p>
              <a:p>
                <a:r>
                  <a:rPr lang="zh-TW" altLang="en-US" sz="2400" dirty="0"/>
                  <a:t>如同方程題目所述，為描述熱流動的方程式，我們可以想像只由一端加熱鐵棒，熱就會透過「傳導」的方式向另一端傳送，這個過程滿足熱傳導方程。</a:t>
                </a:r>
                <a:endParaRPr lang="en-US" altLang="zh-TW" sz="2400" dirty="0"/>
              </a:p>
              <a:p>
                <a:endParaRPr lang="en-US" altLang="zh-TW" sz="2400" dirty="0"/>
              </a:p>
              <a:p>
                <a:r>
                  <a:rPr lang="zh-TW" altLang="en-US" sz="2400" b="1" dirty="0"/>
                  <a:t>擴散方程</a:t>
                </a:r>
                <a:r>
                  <a:rPr lang="en-US" altLang="zh-TW" sz="2400" b="1" dirty="0"/>
                  <a:t>(Diffusion</a:t>
                </a:r>
                <a:r>
                  <a:rPr lang="zh-TW" altLang="en-US" sz="2400" b="1" dirty="0"/>
                  <a:t> </a:t>
                </a:r>
                <a:r>
                  <a:rPr lang="en-US" altLang="zh-TW" sz="2400" b="1" dirty="0"/>
                  <a:t>equation)</a:t>
                </a:r>
              </a:p>
              <a:p>
                <a:pPr marL="457200" lvl="1" indent="0">
                  <a:buNone/>
                </a:pPr>
                <a:r>
                  <a:rPr lang="en-US" altLang="zh-TW" sz="2200" dirty="0"/>
                  <a:t>	</a:t>
                </a:r>
                <a:r>
                  <a:rPr lang="zh-TW" altLang="en-US" sz="2200" dirty="0"/>
                  <a:t>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rPr>
                          <m:t>𝜕</m:t>
                        </m:r>
                        <m:r>
                          <a:rPr lang="en-US" sz="2200" i="1">
                            <a:latin typeface="Cambria Math" panose="02040503050406030204" pitchFamily="18" charset="0"/>
                          </a:rPr>
                          <m:t>𝑇</m:t>
                        </m:r>
                        <m:r>
                          <a:rPr lang="en-US" sz="2200" i="1">
                            <a:latin typeface="Cambria Math" panose="02040503050406030204" pitchFamily="18" charset="0"/>
                          </a:rPr>
                          <m:t>(</m:t>
                        </m:r>
                        <m:r>
                          <a:rPr lang="en-US" sz="2200" i="1">
                            <a:latin typeface="Cambria Math" panose="02040503050406030204" pitchFamily="18" charset="0"/>
                          </a:rPr>
                          <m:t>𝑥</m:t>
                        </m:r>
                        <m:r>
                          <a:rPr lang="en-US" sz="2200" i="1">
                            <a:latin typeface="Cambria Math" panose="02040503050406030204" pitchFamily="18" charset="0"/>
                          </a:rPr>
                          <m:t>,</m:t>
                        </m:r>
                        <m:r>
                          <a:rPr lang="en-US" sz="2200" i="1">
                            <a:latin typeface="Cambria Math" panose="02040503050406030204" pitchFamily="18" charset="0"/>
                          </a:rPr>
                          <m:t>𝑡</m:t>
                        </m:r>
                        <m:r>
                          <a:rPr lang="en-US" sz="2200" i="1">
                            <a:latin typeface="Cambria Math" panose="02040503050406030204" pitchFamily="18" charset="0"/>
                          </a:rPr>
                          <m:t>)</m:t>
                        </m:r>
                      </m:num>
                      <m:den>
                        <m:r>
                          <a:rPr lang="en-US" sz="2200" i="1">
                            <a:latin typeface="Cambria Math" panose="02040503050406030204" pitchFamily="18" charset="0"/>
                          </a:rPr>
                          <m:t>𝜕</m:t>
                        </m:r>
                        <m:r>
                          <a:rPr lang="en-US" sz="2200" i="1">
                            <a:latin typeface="Cambria Math" panose="02040503050406030204" pitchFamily="18" charset="0"/>
                          </a:rPr>
                          <m:t>𝑡</m:t>
                        </m:r>
                        <m:r>
                          <a:rPr lang="zh-TW" altLang="en-US" sz="2200" i="1">
                            <a:latin typeface="Cambria Math" panose="02040503050406030204" pitchFamily="18" charset="0"/>
                          </a:rPr>
                          <m:t> </m:t>
                        </m:r>
                      </m:den>
                    </m:f>
                    <m:r>
                      <a:rPr lang="zh-TW" altLang="en-US" sz="2200" i="1">
                        <a:latin typeface="Cambria Math" panose="02040503050406030204" pitchFamily="18" charset="0"/>
                      </a:rPr>
                      <m:t> </m:t>
                    </m:r>
                    <m:r>
                      <a:rPr lang="en-US" altLang="zh-TW"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m:t>
                        </m:r>
                      </m:num>
                      <m:den>
                        <m:r>
                          <a:rPr lang="en-US" sz="2200" i="1">
                            <a:latin typeface="Cambria Math" panose="02040503050406030204" pitchFamily="18" charset="0"/>
                          </a:rPr>
                          <m:t>𝜕</m:t>
                        </m:r>
                        <m:r>
                          <a:rPr lang="en-US" sz="2200" i="1">
                            <a:latin typeface="Cambria Math" panose="02040503050406030204" pitchFamily="18" charset="0"/>
                          </a:rPr>
                          <m:t>𝑥</m:t>
                        </m:r>
                      </m:den>
                    </m:f>
                    <m:r>
                      <a:rPr lang="en-US" sz="2200" i="1">
                        <a:latin typeface="Cambria Math" panose="02040503050406030204" pitchFamily="18" charset="0"/>
                      </a:rPr>
                      <m:t>(</m:t>
                    </m:r>
                    <m:r>
                      <a:rPr lang="en-US" sz="2200" i="1">
                        <a:latin typeface="Cambria Math" panose="02040503050406030204" pitchFamily="18" charset="0"/>
                      </a:rPr>
                      <m:t>𝐷</m:t>
                    </m:r>
                    <m:d>
                      <m:dPr>
                        <m:ctrlPr>
                          <a:rPr lang="en-US" sz="2200" i="1">
                            <a:latin typeface="Cambria Math" panose="02040503050406030204" pitchFamily="18" charset="0"/>
                          </a:rPr>
                        </m:ctrlPr>
                      </m:dPr>
                      <m:e>
                        <m:r>
                          <a:rPr lang="en-US" sz="2200" i="1">
                            <a:latin typeface="Cambria Math" panose="02040503050406030204" pitchFamily="18" charset="0"/>
                          </a:rPr>
                          <m:t>𝑥</m:t>
                        </m:r>
                        <m:r>
                          <a:rPr lang="en-US" sz="2200" i="1">
                            <a:latin typeface="Cambria Math" panose="02040503050406030204" pitchFamily="18" charset="0"/>
                          </a:rPr>
                          <m:t>,</m:t>
                        </m:r>
                        <m:r>
                          <a:rPr lang="en-US" sz="2200" i="1">
                            <a:latin typeface="Cambria Math" panose="02040503050406030204" pitchFamily="18" charset="0"/>
                          </a:rPr>
                          <m:t>𝑡</m:t>
                        </m:r>
                      </m:e>
                    </m:d>
                    <m:f>
                      <m:fPr>
                        <m:ctrlPr>
                          <a:rPr lang="en-US" sz="2200" i="1">
                            <a:latin typeface="Cambria Math" panose="02040503050406030204" pitchFamily="18" charset="0"/>
                          </a:rPr>
                        </m:ctrlPr>
                      </m:fPr>
                      <m:num>
                        <m:r>
                          <a:rPr lang="en-US" sz="2200" i="1">
                            <a:latin typeface="Cambria Math" panose="02040503050406030204" pitchFamily="18" charset="0"/>
                          </a:rPr>
                          <m:t>𝜕</m:t>
                        </m:r>
                        <m:r>
                          <a:rPr lang="en-US" sz="2200" i="1">
                            <a:latin typeface="Cambria Math" panose="02040503050406030204" pitchFamily="18" charset="0"/>
                          </a:rPr>
                          <m:t>𝑇</m:t>
                        </m:r>
                        <m:r>
                          <a:rPr lang="en-US" sz="2200" i="1">
                            <a:latin typeface="Cambria Math" panose="02040503050406030204" pitchFamily="18" charset="0"/>
                          </a:rPr>
                          <m:t>(</m:t>
                        </m:r>
                        <m:r>
                          <a:rPr lang="en-US" sz="2200" i="1">
                            <a:latin typeface="Cambria Math" panose="02040503050406030204" pitchFamily="18" charset="0"/>
                          </a:rPr>
                          <m:t>𝑥</m:t>
                        </m:r>
                        <m:r>
                          <a:rPr lang="en-US" sz="2200" i="1">
                            <a:latin typeface="Cambria Math" panose="02040503050406030204" pitchFamily="18" charset="0"/>
                          </a:rPr>
                          <m:t>,</m:t>
                        </m:r>
                        <m:r>
                          <a:rPr lang="en-US" sz="2200" i="1">
                            <a:latin typeface="Cambria Math" panose="02040503050406030204" pitchFamily="18" charset="0"/>
                          </a:rPr>
                          <m:t>𝑡</m:t>
                        </m:r>
                        <m:r>
                          <a:rPr lang="en-US" sz="2200" i="1">
                            <a:latin typeface="Cambria Math" panose="02040503050406030204" pitchFamily="18" charset="0"/>
                          </a:rPr>
                          <m:t>)</m:t>
                        </m:r>
                      </m:num>
                      <m:den>
                        <m:r>
                          <a:rPr lang="en-US" sz="2200" i="1">
                            <a:latin typeface="Cambria Math" panose="02040503050406030204" pitchFamily="18" charset="0"/>
                          </a:rPr>
                          <m:t>𝜕</m:t>
                        </m:r>
                        <m:r>
                          <a:rPr lang="en-US" sz="2200" i="1">
                            <a:latin typeface="Cambria Math" panose="02040503050406030204" pitchFamily="18" charset="0"/>
                          </a:rPr>
                          <m:t>𝑥</m:t>
                        </m:r>
                      </m:den>
                    </m:f>
                    <m:r>
                      <a:rPr lang="en-US" sz="2200" i="1">
                        <a:latin typeface="Cambria Math" panose="02040503050406030204" pitchFamily="18" charset="0"/>
                      </a:rPr>
                      <m:t>)</m:t>
                    </m:r>
                  </m:oMath>
                </a14:m>
                <a:r>
                  <a:rPr lang="en-US" sz="2200" dirty="0"/>
                  <a:t> (D: </a:t>
                </a:r>
                <a:r>
                  <a:rPr lang="zh-TW" altLang="en-US" sz="2200" dirty="0"/>
                  <a:t>擴散係數</a:t>
                </a:r>
                <a:r>
                  <a:rPr lang="en-US" altLang="zh-TW" sz="2200" dirty="0"/>
                  <a:t>)</a:t>
                </a:r>
              </a:p>
              <a:p>
                <a:pPr marL="457200" lvl="1" indent="0">
                  <a:buNone/>
                </a:pPr>
                <a:r>
                  <a:rPr lang="en-US" altLang="zh-TW" sz="2200" dirty="0"/>
                  <a:t>	</a:t>
                </a:r>
                <a:r>
                  <a:rPr lang="en-US" altLang="zh-TW" sz="2000" dirty="0"/>
                  <a:t>(</a:t>
                </a:r>
                <a:r>
                  <a:rPr lang="zh-TW" altLang="en-US" sz="2000" dirty="0"/>
                  <a:t>熱傳導方程是擴散方程的一個特例</a:t>
                </a:r>
                <a:r>
                  <a:rPr lang="en-US" altLang="zh-TW" sz="2000" dirty="0"/>
                  <a:t>)</a:t>
                </a:r>
              </a:p>
              <a:p>
                <a:pPr marL="457200" lvl="1" indent="0">
                  <a:buNone/>
                </a:pPr>
                <a:endParaRPr lang="en-US" sz="2200" dirty="0"/>
              </a:p>
              <a:p>
                <a:endParaRPr lang="en-US" altLang="zh-TW" sz="2400" dirty="0"/>
              </a:p>
            </p:txBody>
          </p:sp>
        </mc:Choice>
        <mc:Fallback xmlns="">
          <p:sp>
            <p:nvSpPr>
              <p:cNvPr id="3" name="內容版面配置區 2">
                <a:extLst>
                  <a:ext uri="{FF2B5EF4-FFF2-40B4-BE49-F238E27FC236}">
                    <a16:creationId xmlns:a16="http://schemas.microsoft.com/office/drawing/2014/main" id="{80B10146-EEC6-4F7B-A65D-563DAAF9A0C9}"/>
                  </a:ext>
                </a:extLst>
              </p:cNvPr>
              <p:cNvSpPr>
                <a:spLocks noGrp="1" noRot="1" noChangeAspect="1" noMove="1" noResize="1" noEditPoints="1" noAdjustHandles="1" noChangeArrowheads="1" noChangeShapeType="1" noTextEdit="1"/>
              </p:cNvSpPr>
              <p:nvPr>
                <p:ph idx="1"/>
              </p:nvPr>
            </p:nvSpPr>
            <p:spPr>
              <a:xfrm>
                <a:off x="677334" y="2176394"/>
                <a:ext cx="8596668" cy="4569592"/>
              </a:xfrm>
              <a:blipFill>
                <a:blip r:embed="rId2"/>
                <a:stretch>
                  <a:fillRect l="-567" t="-1867"/>
                </a:stretch>
              </a:blipFill>
            </p:spPr>
            <p:txBody>
              <a:bodyPr/>
              <a:lstStyle/>
              <a:p>
                <a:r>
                  <a:rPr lang="zh-TW" altLang="en-US">
                    <a:noFill/>
                  </a:rPr>
                  <a:t> </a:t>
                </a:r>
              </a:p>
            </p:txBody>
          </p:sp>
        </mc:Fallback>
      </mc:AlternateContent>
      <p:sp>
        <p:nvSpPr>
          <p:cNvPr id="9" name="AutoShape 2" descr="{\displaystyle {\frac {\partial ^{2}u}{\partial t^{2}}}\;=\;c^{2}\left({\frac {\partial ^{2}u}{\partial x_{1}^{2}}}+{\frac {\partial ^{2}u}{\partial x_{2}^{2}}}+\cdots +{\frac {\partial ^{2}u}{\partial x_{n}^{2}}}\right)}">
            <a:extLst>
              <a:ext uri="{FF2B5EF4-FFF2-40B4-BE49-F238E27FC236}">
                <a16:creationId xmlns:a16="http://schemas.microsoft.com/office/drawing/2014/main" id="{F51846B4-D38C-47EF-9414-2F865D998F8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5" name="圖片 4">
            <a:extLst>
              <a:ext uri="{FF2B5EF4-FFF2-40B4-BE49-F238E27FC236}">
                <a16:creationId xmlns:a16="http://schemas.microsoft.com/office/drawing/2014/main" id="{D6B1A778-1B86-448C-BE7B-AD9B80A7423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97570" y="2828634"/>
            <a:ext cx="3083307" cy="651604"/>
          </a:xfrm>
          <a:prstGeom prst="rect">
            <a:avLst/>
          </a:prstGeom>
        </p:spPr>
      </p:pic>
      <p:pic>
        <p:nvPicPr>
          <p:cNvPr id="6" name="圖片 5">
            <a:extLst>
              <a:ext uri="{FF2B5EF4-FFF2-40B4-BE49-F238E27FC236}">
                <a16:creationId xmlns:a16="http://schemas.microsoft.com/office/drawing/2014/main" id="{1F39F1E5-D470-4BA5-828D-4F7847051E7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67982" y="2118689"/>
            <a:ext cx="3540794" cy="1157911"/>
          </a:xfrm>
          <a:prstGeom prst="rect">
            <a:avLst/>
          </a:prstGeom>
        </p:spPr>
      </p:pic>
    </p:spTree>
    <p:extLst>
      <p:ext uri="{BB962C8B-B14F-4D97-AF65-F5344CB8AC3E}">
        <p14:creationId xmlns:p14="http://schemas.microsoft.com/office/powerpoint/2010/main" val="3013448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B86C36-F36F-4378-B632-140508260D79}"/>
              </a:ext>
            </a:extLst>
          </p:cNvPr>
          <p:cNvSpPr>
            <a:spLocks noGrp="1"/>
          </p:cNvSpPr>
          <p:nvPr>
            <p:ph type="title"/>
          </p:nvPr>
        </p:nvSpPr>
        <p:spPr/>
        <p:txBody>
          <a:bodyPr/>
          <a:lstStyle/>
          <a:p>
            <a:r>
              <a:rPr lang="zh-TW" altLang="en-US" dirty="0"/>
              <a:t>探討問題</a:t>
            </a:r>
            <a:r>
              <a:rPr lang="en-US" altLang="zh-TW" dirty="0"/>
              <a:t>(Problem description)</a:t>
            </a:r>
            <a:endParaRPr 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AABE72A-A19B-44C7-ABFE-ACCAFDA74C74}"/>
                  </a:ext>
                </a:extLst>
              </p:cNvPr>
              <p:cNvSpPr>
                <a:spLocks noGrp="1"/>
              </p:cNvSpPr>
              <p:nvPr>
                <p:ph idx="1"/>
              </p:nvPr>
            </p:nvSpPr>
            <p:spPr/>
            <p:txBody>
              <a:bodyPr>
                <a:normAutofit fontScale="92500"/>
              </a:bodyPr>
              <a:lstStyle/>
              <a:p>
                <a:r>
                  <a:rPr lang="zh-TW" altLang="en-US" sz="2600" b="1" dirty="0"/>
                  <a:t>平流方程</a:t>
                </a:r>
                <a:r>
                  <a:rPr lang="en-US" altLang="zh-TW" sz="2600" b="1" dirty="0"/>
                  <a:t>(Advection Equation):</a:t>
                </a:r>
              </a:p>
              <a:p>
                <a:pPr marL="0" indent="0">
                  <a:buNone/>
                </a:pPr>
                <a:r>
                  <a:rPr lang="en-US" altLang="zh-TW" sz="2400" dirty="0"/>
                  <a:t>		</a:t>
                </a:r>
                <a:r>
                  <a:rPr lang="zh-TW" altLang="en-US" sz="2400" dirty="0"/>
                  <a:t> </a:t>
                </a:r>
                <a14:m>
                  <m:oMath xmlns:m="http://schemas.openxmlformats.org/officeDocument/2006/math">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𝑇</m:t>
                        </m:r>
                      </m:num>
                      <m:den>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𝑡</m:t>
                        </m:r>
                      </m:den>
                    </m:f>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𝑢</m:t>
                    </m:r>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𝑇</m:t>
                        </m:r>
                      </m:num>
                      <m:den>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𝑥</m:t>
                        </m:r>
                      </m:den>
                    </m:f>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𝑣</m:t>
                    </m:r>
                    <m:f>
                      <m:fPr>
                        <m:ctrlPr>
                          <a:rPr lang="en-US" altLang="zh-TW" sz="2400" i="1">
                            <a:latin typeface="Cambria Math" panose="02040503050406030204" pitchFamily="18" charset="0"/>
                          </a:rPr>
                        </m:ctrlPr>
                      </m:fPr>
                      <m:num>
                        <m:r>
                          <a:rPr lang="en-US" altLang="zh-TW" sz="2400" b="0" i="1">
                            <a:latin typeface="Cambria Math" panose="02040503050406030204" pitchFamily="18" charset="0"/>
                          </a:rPr>
                          <m:t>𝜕</m:t>
                        </m:r>
                        <m:r>
                          <a:rPr lang="en-US" altLang="zh-TW" sz="2400" b="0" i="1">
                            <a:latin typeface="Cambria Math" panose="02040503050406030204" pitchFamily="18" charset="0"/>
                          </a:rPr>
                          <m:t>𝑇</m:t>
                        </m:r>
                      </m:num>
                      <m:den>
                        <m:r>
                          <a:rPr lang="en-US" altLang="zh-TW" sz="2400" b="0" i="1">
                            <a:latin typeface="Cambria Math" panose="02040503050406030204" pitchFamily="18" charset="0"/>
                          </a:rPr>
                          <m:t>𝜕</m:t>
                        </m:r>
                        <m:r>
                          <a:rPr lang="en-US" altLang="zh-TW" sz="2400" b="0" i="1" smtClean="0">
                            <a:latin typeface="Cambria Math" panose="02040503050406030204" pitchFamily="18" charset="0"/>
                          </a:rPr>
                          <m:t>𝑦</m:t>
                        </m:r>
                      </m:den>
                    </m:f>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𝑤</m:t>
                    </m:r>
                    <m:f>
                      <m:fPr>
                        <m:ctrlPr>
                          <a:rPr lang="en-US" altLang="zh-TW" sz="2400" i="1">
                            <a:latin typeface="Cambria Math" panose="02040503050406030204" pitchFamily="18" charset="0"/>
                          </a:rPr>
                        </m:ctrlPr>
                      </m:fPr>
                      <m:num>
                        <m:r>
                          <a:rPr lang="en-US" altLang="zh-TW" sz="2400" b="0" i="1">
                            <a:latin typeface="Cambria Math" panose="02040503050406030204" pitchFamily="18" charset="0"/>
                          </a:rPr>
                          <m:t>𝜕</m:t>
                        </m:r>
                        <m:r>
                          <a:rPr lang="en-US" altLang="zh-TW" sz="2400" b="0" i="1">
                            <a:latin typeface="Cambria Math" panose="02040503050406030204" pitchFamily="18" charset="0"/>
                          </a:rPr>
                          <m:t>𝑇</m:t>
                        </m:r>
                      </m:num>
                      <m:den>
                        <m:r>
                          <a:rPr lang="en-US" altLang="zh-TW" sz="2400" b="0" i="1">
                            <a:latin typeface="Cambria Math" panose="02040503050406030204" pitchFamily="18" charset="0"/>
                          </a:rPr>
                          <m:t>𝜕</m:t>
                        </m:r>
                        <m:r>
                          <a:rPr lang="en-US" altLang="zh-TW" sz="2400" b="0" i="1" smtClean="0">
                            <a:latin typeface="Cambria Math" panose="02040503050406030204" pitchFamily="18" charset="0"/>
                          </a:rPr>
                          <m:t>𝑧</m:t>
                        </m:r>
                      </m:den>
                    </m:f>
                  </m:oMath>
                </a14:m>
                <a:endParaRPr lang="en-US" altLang="zh-TW" sz="2400" dirty="0"/>
              </a:p>
              <a:p>
                <a:r>
                  <a:rPr lang="zh-TW" altLang="en-US" sz="2400" dirty="0"/>
                  <a:t>平流方程描述「風」在吹的時候， 「待測物」會往何處漂動。</a:t>
                </a:r>
                <a:endParaRPr lang="en-US" altLang="zh-TW" sz="2400" dirty="0"/>
              </a:p>
              <a:p>
                <a:r>
                  <a:rPr lang="zh-TW" altLang="en-US" sz="2400" dirty="0"/>
                  <a:t>在自然界中，很多現象也都能用平流方程描述</a:t>
                </a:r>
                <a:endParaRPr lang="en-US" altLang="zh-TW" sz="2400" dirty="0"/>
              </a:p>
              <a:p>
                <a:pPr lvl="1"/>
                <a:r>
                  <a:rPr lang="en-US" altLang="zh-TW" sz="2000" dirty="0"/>
                  <a:t>PM2.5</a:t>
                </a:r>
                <a:r>
                  <a:rPr lang="zh-TW" altLang="en-US" sz="2000" dirty="0"/>
                  <a:t>的傳遞</a:t>
                </a:r>
                <a:endParaRPr lang="en-US" altLang="zh-TW" sz="2000" dirty="0"/>
              </a:p>
              <a:p>
                <a:pPr lvl="1"/>
                <a:r>
                  <a:rPr lang="zh-TW" altLang="en-US" sz="2000" dirty="0"/>
                  <a:t>海水的流動</a:t>
                </a:r>
                <a:endParaRPr lang="en-US" sz="2000" dirty="0"/>
              </a:p>
            </p:txBody>
          </p:sp>
        </mc:Choice>
        <mc:Fallback xmlns="">
          <p:sp>
            <p:nvSpPr>
              <p:cNvPr id="3" name="內容版面配置區 2">
                <a:extLst>
                  <a:ext uri="{FF2B5EF4-FFF2-40B4-BE49-F238E27FC236}">
                    <a16:creationId xmlns:a16="http://schemas.microsoft.com/office/drawing/2014/main" id="{DAABE72A-A19B-44C7-ABFE-ACCAFDA74C74}"/>
                  </a:ext>
                </a:extLst>
              </p:cNvPr>
              <p:cNvSpPr>
                <a:spLocks noGrp="1" noRot="1" noChangeAspect="1" noMove="1" noResize="1" noEditPoints="1" noAdjustHandles="1" noChangeArrowheads="1" noChangeShapeType="1" noTextEdit="1"/>
              </p:cNvSpPr>
              <p:nvPr>
                <p:ph idx="1"/>
              </p:nvPr>
            </p:nvSpPr>
            <p:spPr>
              <a:blipFill>
                <a:blip r:embed="rId2"/>
                <a:stretch>
                  <a:fillRect l="-567" t="-125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369707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D4B28E-398C-4DA8-8477-75539A8BB0A3}"/>
              </a:ext>
            </a:extLst>
          </p:cNvPr>
          <p:cNvSpPr>
            <a:spLocks noGrp="1"/>
          </p:cNvSpPr>
          <p:nvPr>
            <p:ph type="title"/>
          </p:nvPr>
        </p:nvSpPr>
        <p:spPr/>
        <p:txBody>
          <a:bodyPr/>
          <a:lstStyle/>
          <a:p>
            <a:r>
              <a:rPr lang="zh-TW" altLang="en-US" dirty="0"/>
              <a:t>解決方法</a:t>
            </a:r>
            <a:r>
              <a:rPr lang="en-US" altLang="zh-TW" dirty="0"/>
              <a:t>(methods)</a:t>
            </a:r>
            <a:br>
              <a:rPr lang="en-US" altLang="zh-TW" dirty="0"/>
            </a:br>
            <a:endParaRPr lang="zh-TW" altLang="en-US" dirty="0"/>
          </a:p>
        </p:txBody>
      </p:sp>
      <p:sp>
        <p:nvSpPr>
          <p:cNvPr id="3" name="內容版面配置區 2">
            <a:extLst>
              <a:ext uri="{FF2B5EF4-FFF2-40B4-BE49-F238E27FC236}">
                <a16:creationId xmlns:a16="http://schemas.microsoft.com/office/drawing/2014/main" id="{7639CF22-F53F-44C6-A6A7-B5E917F09FE5}"/>
              </a:ext>
            </a:extLst>
          </p:cNvPr>
          <p:cNvSpPr>
            <a:spLocks noGrp="1"/>
          </p:cNvSpPr>
          <p:nvPr>
            <p:ph idx="1"/>
          </p:nvPr>
        </p:nvSpPr>
        <p:spPr>
          <a:xfrm>
            <a:off x="677334" y="2160589"/>
            <a:ext cx="9233148" cy="4146082"/>
          </a:xfrm>
        </p:spPr>
        <p:txBody>
          <a:bodyPr>
            <a:normAutofit/>
          </a:bodyPr>
          <a:lstStyle/>
          <a:p>
            <a:r>
              <a:rPr lang="zh-TW" altLang="en-US" dirty="0"/>
              <a:t>這次要探討的微分方程，主要分為兩類</a:t>
            </a:r>
            <a:r>
              <a:rPr lang="en-US" altLang="zh-TW" dirty="0"/>
              <a:t>:</a:t>
            </a:r>
            <a:r>
              <a:rPr lang="zh-TW" altLang="en-US" dirty="0"/>
              <a:t> 與時間無關、和時間相關</a:t>
            </a:r>
            <a:endParaRPr lang="en-US" altLang="zh-TW" dirty="0"/>
          </a:p>
          <a:p>
            <a:r>
              <a:rPr lang="zh-TW" altLang="en-US" sz="2400" b="1" dirty="0"/>
              <a:t>與時間無關</a:t>
            </a:r>
            <a:r>
              <a:rPr lang="en-US" altLang="zh-TW" sz="2400" b="1" dirty="0"/>
              <a:t>:</a:t>
            </a:r>
            <a:r>
              <a:rPr lang="zh-TW" altLang="en-US" sz="2400" b="1" dirty="0"/>
              <a:t> </a:t>
            </a:r>
            <a:r>
              <a:rPr lang="en-US" altLang="zh-TW" sz="2400" b="1" dirty="0"/>
              <a:t>Laplace</a:t>
            </a:r>
            <a:r>
              <a:rPr lang="zh-TW" altLang="en-US" sz="2400" b="1" dirty="0"/>
              <a:t> </a:t>
            </a:r>
            <a:r>
              <a:rPr lang="en-US" altLang="zh-TW" sz="2400" b="1" dirty="0"/>
              <a:t>equation</a:t>
            </a:r>
          </a:p>
          <a:p>
            <a:pPr lvl="1"/>
            <a:r>
              <a:rPr lang="zh-TW" altLang="en-US" dirty="0"/>
              <a:t>數值解這類的方程式，基本想法如 </a:t>
            </a:r>
            <a:r>
              <a:rPr lang="en-US" altLang="zh-TW" dirty="0"/>
              <a:t>”Newton</a:t>
            </a:r>
            <a:r>
              <a:rPr lang="zh-TW" altLang="en-US" dirty="0"/>
              <a:t> </a:t>
            </a:r>
            <a:r>
              <a:rPr lang="en-US" altLang="zh-TW" dirty="0"/>
              <a:t>method”</a:t>
            </a:r>
            <a:r>
              <a:rPr lang="zh-TW" altLang="en-US" dirty="0"/>
              <a:t> 找根的想法一樣</a:t>
            </a:r>
            <a:endParaRPr lang="en-US" altLang="zh-TW" dirty="0"/>
          </a:p>
          <a:p>
            <a:pPr marL="457200" lvl="1" indent="0">
              <a:buNone/>
            </a:pPr>
            <a:r>
              <a:rPr lang="en-US" altLang="zh-TW" dirty="0"/>
              <a:t>	1.</a:t>
            </a:r>
            <a:r>
              <a:rPr lang="zh-TW" altLang="en-US" dirty="0"/>
              <a:t> 先猜一組解</a:t>
            </a:r>
            <a:r>
              <a:rPr lang="en-US" altLang="zh-TW" dirty="0"/>
              <a:t>(Initial</a:t>
            </a:r>
            <a:r>
              <a:rPr lang="zh-TW" altLang="en-US" dirty="0"/>
              <a:t> </a:t>
            </a:r>
            <a:r>
              <a:rPr lang="en-US" altLang="zh-TW" dirty="0"/>
              <a:t>guess)</a:t>
            </a:r>
            <a:r>
              <a:rPr lang="zh-TW" altLang="en-US" dirty="0"/>
              <a:t> </a:t>
            </a:r>
            <a:endParaRPr lang="en-US" altLang="zh-TW" dirty="0"/>
          </a:p>
          <a:p>
            <a:pPr marL="457200" lvl="1" indent="0">
              <a:buNone/>
            </a:pPr>
            <a:r>
              <a:rPr lang="en-US" altLang="zh-TW" dirty="0"/>
              <a:t>	2.</a:t>
            </a:r>
            <a:r>
              <a:rPr lang="zh-TW" altLang="en-US" dirty="0"/>
              <a:t> 透過迭帶</a:t>
            </a:r>
            <a:r>
              <a:rPr lang="en-US" altLang="zh-TW" dirty="0"/>
              <a:t>(Iteration)</a:t>
            </a:r>
            <a:r>
              <a:rPr lang="zh-TW" altLang="en-US" dirty="0"/>
              <a:t>慢慢靠近真解</a:t>
            </a:r>
            <a:r>
              <a:rPr lang="en-US" altLang="zh-TW" dirty="0"/>
              <a:t>(True</a:t>
            </a:r>
            <a:r>
              <a:rPr lang="zh-TW" altLang="en-US" dirty="0"/>
              <a:t> </a:t>
            </a:r>
            <a:r>
              <a:rPr lang="en-US" altLang="zh-TW" dirty="0"/>
              <a:t>solution)</a:t>
            </a:r>
          </a:p>
        </p:txBody>
      </p:sp>
      <p:pic>
        <p:nvPicPr>
          <p:cNvPr id="4" name="圖片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80791" y="4620647"/>
            <a:ext cx="4281855" cy="1232972"/>
          </a:xfrm>
          <a:prstGeom prst="rect">
            <a:avLst/>
          </a:prstGeom>
        </p:spPr>
      </p:pic>
      <p:pic>
        <p:nvPicPr>
          <p:cNvPr id="5" name="圖片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80791" y="5968713"/>
            <a:ext cx="4508551" cy="675915"/>
          </a:xfrm>
          <a:prstGeom prst="rect">
            <a:avLst/>
          </a:prstGeom>
        </p:spPr>
      </p:pic>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91D8C811-1A4B-4A58-8C98-DF36CE8A4BE5}"/>
                  </a:ext>
                </a:extLst>
              </p:cNvPr>
              <p:cNvSpPr txBox="1"/>
              <p:nvPr/>
            </p:nvSpPr>
            <p:spPr>
              <a:xfrm>
                <a:off x="1965129" y="4775307"/>
                <a:ext cx="1945661" cy="9724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b="0" i="1" smtClean="0">
                              <a:latin typeface="Cambria Math" panose="02040503050406030204" pitchFamily="18" charset="0"/>
                            </a:rPr>
                            <m:t>𝑢</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𝑥</m:t>
                              </m:r>
                            </m:e>
                            <m:sup>
                              <m:r>
                                <a:rPr lang="en-US" altLang="zh-TW" i="1">
                                  <a:latin typeface="Cambria Math" panose="02040503050406030204" pitchFamily="18" charset="0"/>
                                </a:rPr>
                                <m:t>2</m:t>
                              </m:r>
                            </m:sup>
                          </m:sSup>
                        </m:den>
                      </m:f>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b="0" i="1" smtClean="0">
                              <a:latin typeface="Cambria Math" panose="02040503050406030204" pitchFamily="18" charset="0"/>
                            </a:rPr>
                            <m:t>𝑢</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𝑦</m:t>
                              </m:r>
                            </m:e>
                            <m:sup>
                              <m:r>
                                <a:rPr lang="en-US" altLang="zh-TW" i="1">
                                  <a:latin typeface="Cambria Math" panose="02040503050406030204" pitchFamily="18" charset="0"/>
                                </a:rPr>
                                <m:t>2</m:t>
                              </m:r>
                            </m:sup>
                          </m:sSup>
                        </m:den>
                      </m:f>
                      <m:r>
                        <a:rPr lang="en-US" altLang="zh-TW" i="1">
                          <a:latin typeface="Cambria Math" panose="02040503050406030204" pitchFamily="18" charset="0"/>
                        </a:rPr>
                        <m:t>=0</m:t>
                      </m:r>
                    </m:oMath>
                  </m:oMathPara>
                </a14:m>
                <a:endParaRPr lang="en-US" altLang="zh-TW" i="1" dirty="0"/>
              </a:p>
              <a:p>
                <a:endParaRPr lang="en-US" dirty="0"/>
              </a:p>
            </p:txBody>
          </p:sp>
        </mc:Choice>
        <mc:Fallback xmlns="">
          <p:sp>
            <p:nvSpPr>
              <p:cNvPr id="6" name="文字方塊 5">
                <a:extLst>
                  <a:ext uri="{FF2B5EF4-FFF2-40B4-BE49-F238E27FC236}">
                    <a16:creationId xmlns:a16="http://schemas.microsoft.com/office/drawing/2014/main" id="{91D8C811-1A4B-4A58-8C98-DF36CE8A4BE5}"/>
                  </a:ext>
                </a:extLst>
              </p:cNvPr>
              <p:cNvSpPr txBox="1">
                <a:spLocks noRot="1" noChangeAspect="1" noMove="1" noResize="1" noEditPoints="1" noAdjustHandles="1" noChangeArrowheads="1" noChangeShapeType="1" noTextEdit="1"/>
              </p:cNvSpPr>
              <p:nvPr/>
            </p:nvSpPr>
            <p:spPr>
              <a:xfrm>
                <a:off x="1965129" y="4775307"/>
                <a:ext cx="1945661" cy="972446"/>
              </a:xfrm>
              <a:prstGeom prst="rect">
                <a:avLst/>
              </a:prstGeom>
              <a:blipFill>
                <a:blip r:embed="rId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698730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D4B28E-398C-4DA8-8477-75539A8BB0A3}"/>
              </a:ext>
            </a:extLst>
          </p:cNvPr>
          <p:cNvSpPr>
            <a:spLocks noGrp="1"/>
          </p:cNvSpPr>
          <p:nvPr>
            <p:ph type="title"/>
          </p:nvPr>
        </p:nvSpPr>
        <p:spPr/>
        <p:txBody>
          <a:bodyPr/>
          <a:lstStyle/>
          <a:p>
            <a:r>
              <a:rPr lang="zh-TW" altLang="en-US" dirty="0"/>
              <a:t>解決方法</a:t>
            </a:r>
            <a:r>
              <a:rPr lang="en-US" altLang="zh-TW" dirty="0"/>
              <a:t>(methods)</a:t>
            </a:r>
            <a:br>
              <a:rPr lang="en-US" altLang="zh-TW" dirty="0"/>
            </a:br>
            <a:endParaRPr lang="zh-TW" altLang="en-US" dirty="0"/>
          </a:p>
        </p:txBody>
      </p:sp>
      <p:sp>
        <p:nvSpPr>
          <p:cNvPr id="3" name="內容版面配置區 2">
            <a:extLst>
              <a:ext uri="{FF2B5EF4-FFF2-40B4-BE49-F238E27FC236}">
                <a16:creationId xmlns:a16="http://schemas.microsoft.com/office/drawing/2014/main" id="{7639CF22-F53F-44C6-A6A7-B5E917F09FE5}"/>
              </a:ext>
            </a:extLst>
          </p:cNvPr>
          <p:cNvSpPr>
            <a:spLocks noGrp="1"/>
          </p:cNvSpPr>
          <p:nvPr>
            <p:ph idx="1"/>
          </p:nvPr>
        </p:nvSpPr>
        <p:spPr>
          <a:xfrm>
            <a:off x="677334" y="2160589"/>
            <a:ext cx="9233148" cy="4146082"/>
          </a:xfrm>
        </p:spPr>
        <p:txBody>
          <a:bodyPr>
            <a:normAutofit/>
          </a:bodyPr>
          <a:lstStyle/>
          <a:p>
            <a:r>
              <a:rPr lang="zh-TW" altLang="en-US" dirty="0"/>
              <a:t>這次要探討的微分方程，主要分為兩類</a:t>
            </a:r>
            <a:r>
              <a:rPr lang="en-US" altLang="zh-TW" dirty="0"/>
              <a:t>:</a:t>
            </a:r>
            <a:r>
              <a:rPr lang="zh-TW" altLang="en-US" dirty="0"/>
              <a:t> 與時間無關、和時間相關</a:t>
            </a:r>
            <a:endParaRPr lang="en-US" altLang="zh-TW" dirty="0"/>
          </a:p>
          <a:p>
            <a:r>
              <a:rPr lang="zh-TW" altLang="en-US" sz="2400" b="1" dirty="0"/>
              <a:t>與時間相關</a:t>
            </a:r>
            <a:r>
              <a:rPr lang="en-US" altLang="zh-TW" sz="2400" b="1" dirty="0"/>
              <a:t>:</a:t>
            </a:r>
            <a:r>
              <a:rPr lang="zh-TW" altLang="en-US" sz="2400" b="1" dirty="0"/>
              <a:t> 波動方程、熱傳導方程、平流方程</a:t>
            </a:r>
            <a:endParaRPr lang="en-US" altLang="zh-TW" sz="2400" b="1" dirty="0"/>
          </a:p>
          <a:p>
            <a:pPr lvl="1"/>
            <a:r>
              <a:rPr lang="zh-TW" altLang="en-US" dirty="0"/>
              <a:t>基本想法如馬可夫鏈</a:t>
            </a:r>
            <a:r>
              <a:rPr lang="en-US" altLang="zh-TW" dirty="0"/>
              <a:t>(Markov</a:t>
            </a:r>
            <a:r>
              <a:rPr lang="zh-TW" altLang="en-US" dirty="0"/>
              <a:t> </a:t>
            </a:r>
            <a:r>
              <a:rPr lang="en-US" altLang="zh-TW" dirty="0"/>
              <a:t>chain)</a:t>
            </a:r>
            <a:r>
              <a:rPr lang="zh-TW" altLang="en-US" dirty="0"/>
              <a:t>一樣，把連續的時間離散化進行迭帶</a:t>
            </a:r>
            <a:endParaRPr lang="en-US" altLang="zh-TW" dirty="0"/>
          </a:p>
          <a:p>
            <a:pPr marL="914400" lvl="2" indent="0">
              <a:buNone/>
            </a:pPr>
            <a:r>
              <a:rPr lang="en-US" altLang="zh-TW" dirty="0"/>
              <a:t>1.</a:t>
            </a:r>
            <a:r>
              <a:rPr lang="zh-TW" altLang="en-US" dirty="0"/>
              <a:t> 設定一個小的時間間隔</a:t>
            </a:r>
            <a:r>
              <a:rPr lang="el-GR" altLang="zh-TW" dirty="0"/>
              <a:t>Δ</a:t>
            </a:r>
            <a:r>
              <a:rPr lang="en-US" altLang="zh-TW" dirty="0"/>
              <a:t>t</a:t>
            </a:r>
            <a:r>
              <a:rPr lang="zh-TW" altLang="en-US" dirty="0"/>
              <a:t> </a:t>
            </a:r>
            <a:endParaRPr lang="en-US" altLang="zh-TW" dirty="0"/>
          </a:p>
          <a:p>
            <a:pPr marL="914400" lvl="2" indent="0">
              <a:buNone/>
            </a:pPr>
            <a:r>
              <a:rPr lang="en-US" altLang="zh-TW" dirty="0"/>
              <a:t>2.</a:t>
            </a:r>
            <a:r>
              <a:rPr lang="zh-TW" altLang="en-US" dirty="0"/>
              <a:t> 用第</a:t>
            </a:r>
            <a:r>
              <a:rPr lang="en-US" altLang="zh-TW" dirty="0"/>
              <a:t>t</a:t>
            </a:r>
            <a:r>
              <a:rPr lang="zh-TW" altLang="en-US" dirty="0"/>
              <a:t>時間的情況</a:t>
            </a:r>
            <a:r>
              <a:rPr lang="en-US" altLang="zh-TW" dirty="0"/>
              <a:t>(state)</a:t>
            </a:r>
            <a:r>
              <a:rPr lang="zh-TW" altLang="en-US" dirty="0"/>
              <a:t>去推第</a:t>
            </a:r>
            <a:r>
              <a:rPr lang="en-US" altLang="zh-TW" dirty="0"/>
              <a:t>t+</a:t>
            </a:r>
            <a:r>
              <a:rPr lang="el-GR" altLang="zh-TW" dirty="0"/>
              <a:t>Δ</a:t>
            </a:r>
            <a:r>
              <a:rPr lang="en-US" altLang="zh-TW" dirty="0"/>
              <a:t>t</a:t>
            </a:r>
            <a:r>
              <a:rPr lang="zh-TW" altLang="en-US" dirty="0"/>
              <a:t>的情況 </a:t>
            </a:r>
            <a:r>
              <a:rPr lang="en-US" altLang="zh-TW" dirty="0"/>
              <a:t>(Euler</a:t>
            </a:r>
            <a:r>
              <a:rPr lang="zh-TW" altLang="en-US" dirty="0"/>
              <a:t> </a:t>
            </a:r>
            <a:r>
              <a:rPr lang="en-US" altLang="zh-TW" dirty="0"/>
              <a:t>forward</a:t>
            </a:r>
            <a:r>
              <a:rPr lang="zh-TW" altLang="en-US" dirty="0"/>
              <a:t> </a:t>
            </a:r>
            <a:r>
              <a:rPr lang="en-US" altLang="zh-TW" dirty="0"/>
              <a:t>method)</a:t>
            </a:r>
          </a:p>
          <a:p>
            <a:pPr lvl="1"/>
            <a:r>
              <a:rPr lang="zh-TW" altLang="en-US" dirty="0"/>
              <a:t>常見問題</a:t>
            </a:r>
            <a:r>
              <a:rPr lang="en-US" altLang="zh-TW" dirty="0"/>
              <a:t>:</a:t>
            </a:r>
            <a:r>
              <a:rPr lang="zh-TW" altLang="en-US" dirty="0"/>
              <a:t> 數值解可能會發散，或遇到「假波」的現象</a:t>
            </a:r>
            <a:endParaRPr lang="en-US" altLang="zh-TW" dirty="0"/>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C46AD708-799F-4B54-BCDC-F0CA0D07CDCD}"/>
                  </a:ext>
                </a:extLst>
              </p:cNvPr>
              <p:cNvSpPr txBox="1"/>
              <p:nvPr/>
            </p:nvSpPr>
            <p:spPr>
              <a:xfrm>
                <a:off x="1811689" y="4857113"/>
                <a:ext cx="2534925" cy="664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i="1">
                              <a:latin typeface="Cambria Math" panose="02040503050406030204" pitchFamily="18" charset="0"/>
                            </a:rPr>
                            <m:t>𝜕</m:t>
                          </m:r>
                          <m:r>
                            <a:rPr lang="en-US" altLang="zh-TW" b="0" i="1" smtClean="0">
                              <a:latin typeface="Cambria Math" panose="02040503050406030204" pitchFamily="18" charset="0"/>
                            </a:rPr>
                            <m:t>𝑢</m:t>
                          </m:r>
                        </m:num>
                        <m:den>
                          <m:r>
                            <a:rPr lang="en-US" altLang="zh-TW" i="1">
                              <a:latin typeface="Cambria Math" panose="02040503050406030204" pitchFamily="18" charset="0"/>
                            </a:rPr>
                            <m:t>𝜕</m:t>
                          </m:r>
                          <m:r>
                            <a:rPr lang="en-US" altLang="zh-TW" i="1">
                              <a:latin typeface="Cambria Math" panose="02040503050406030204" pitchFamily="18" charset="0"/>
                            </a:rPr>
                            <m:t>𝑡</m:t>
                          </m:r>
                        </m:den>
                      </m:f>
                      <m:r>
                        <a:rPr lang="en-US" altLang="zh-TW" i="1">
                          <a:latin typeface="Cambria Math" panose="02040503050406030204" pitchFamily="18" charset="0"/>
                        </a:rPr>
                        <m:t>=</m:t>
                      </m:r>
                      <m:r>
                        <a:rPr lang="en-US" altLang="zh-TW" b="0" i="1" smtClean="0">
                          <a:latin typeface="Cambria Math" panose="02040503050406030204" pitchFamily="18" charset="0"/>
                        </a:rPr>
                        <m:t>𝑐</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m:t>
                              </m:r>
                            </m:e>
                            <m:sup>
                              <m:r>
                                <a:rPr lang="en-US" altLang="zh-TW" i="1">
                                  <a:latin typeface="Cambria Math" panose="02040503050406030204" pitchFamily="18" charset="0"/>
                                </a:rPr>
                                <m:t>2</m:t>
                              </m:r>
                            </m:sup>
                          </m:sSup>
                          <m:r>
                            <a:rPr lang="en-US" altLang="zh-TW" b="0" i="1" smtClean="0">
                              <a:latin typeface="Cambria Math" panose="02040503050406030204" pitchFamily="18" charset="0"/>
                            </a:rPr>
                            <m:t>𝑢</m:t>
                          </m:r>
                        </m:num>
                        <m:den>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smtClean="0">
                                  <a:latin typeface="Cambria Math" panose="02040503050406030204" pitchFamily="18" charset="0"/>
                                </a:rPr>
                                <m:t>𝑥</m:t>
                              </m:r>
                            </m:e>
                            <m:sup>
                              <m:r>
                                <a:rPr lang="en-US" altLang="zh-TW" i="1">
                                  <a:latin typeface="Cambria Math" panose="02040503050406030204" pitchFamily="18" charset="0"/>
                                </a:rPr>
                                <m:t>2</m:t>
                              </m:r>
                            </m:sup>
                          </m:sSup>
                        </m:den>
                      </m:f>
                      <m:r>
                        <a:rPr lang="en-US" altLang="zh-TW" b="0" i="1" smtClean="0">
                          <a:latin typeface="Cambria Math" panose="02040503050406030204" pitchFamily="18" charset="0"/>
                        </a:rPr>
                        <m:t>,</m:t>
                      </m:r>
                      <m:r>
                        <a:rPr lang="en-US" altLang="zh-TW" b="0" i="1" smtClean="0">
                          <a:latin typeface="Cambria Math" panose="02040503050406030204" pitchFamily="18" charset="0"/>
                        </a:rPr>
                        <m:t>𝑙𝑒𝑡</m:t>
                      </m:r>
                      <m:r>
                        <a:rPr lang="zh-TW" altLang="en-US" i="1">
                          <a:latin typeface="Cambria Math" panose="02040503050406030204" pitchFamily="18" charset="0"/>
                        </a:rPr>
                        <m:t> </m:t>
                      </m:r>
                      <m:r>
                        <a:rPr lang="en-US" altLang="zh-TW" b="0" i="1" smtClean="0">
                          <a:latin typeface="Cambria Math" panose="02040503050406030204" pitchFamily="18" charset="0"/>
                        </a:rPr>
                        <m:t>𝜆</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𝑐𝑘</m:t>
                          </m:r>
                        </m:num>
                        <m:den>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h</m:t>
                              </m:r>
                            </m:e>
                            <m:sup>
                              <m:r>
                                <a:rPr lang="en-US" altLang="zh-TW" b="0" i="1" smtClean="0">
                                  <a:latin typeface="Cambria Math" panose="02040503050406030204" pitchFamily="18" charset="0"/>
                                </a:rPr>
                                <m:t>2</m:t>
                              </m:r>
                            </m:sup>
                          </m:sSup>
                        </m:den>
                      </m:f>
                      <m:r>
                        <a:rPr lang="en-US" altLang="zh-TW" b="0" i="1" smtClean="0">
                          <a:latin typeface="Cambria Math" panose="02040503050406030204" pitchFamily="18" charset="0"/>
                        </a:rPr>
                        <m:t> </m:t>
                      </m:r>
                    </m:oMath>
                  </m:oMathPara>
                </a14:m>
                <a:endParaRPr lang="en-US" i="1" dirty="0"/>
              </a:p>
            </p:txBody>
          </p:sp>
        </mc:Choice>
        <mc:Fallback xmlns="">
          <p:sp>
            <p:nvSpPr>
              <p:cNvPr id="5" name="文字方塊 4">
                <a:extLst>
                  <a:ext uri="{FF2B5EF4-FFF2-40B4-BE49-F238E27FC236}">
                    <a16:creationId xmlns:a16="http://schemas.microsoft.com/office/drawing/2014/main" id="{C46AD708-799F-4B54-BCDC-F0CA0D07CDCD}"/>
                  </a:ext>
                </a:extLst>
              </p:cNvPr>
              <p:cNvSpPr txBox="1">
                <a:spLocks noRot="1" noChangeAspect="1" noMove="1" noResize="1" noEditPoints="1" noAdjustHandles="1" noChangeArrowheads="1" noChangeShapeType="1" noTextEdit="1"/>
              </p:cNvSpPr>
              <p:nvPr/>
            </p:nvSpPr>
            <p:spPr>
              <a:xfrm>
                <a:off x="1811689" y="4857113"/>
                <a:ext cx="2534925" cy="664990"/>
              </a:xfrm>
              <a:prstGeom prst="rect">
                <a:avLst/>
              </a:prstGeom>
              <a:blipFill>
                <a:blip r:embed="rId2"/>
                <a:stretch>
                  <a:fillRect/>
                </a:stretch>
              </a:blipFill>
            </p:spPr>
            <p:txBody>
              <a:bodyPr/>
              <a:lstStyle/>
              <a:p>
                <a:r>
                  <a:rPr lang="zh-TW" altLang="en-US">
                    <a:noFill/>
                  </a:rPr>
                  <a:t> </a:t>
                </a:r>
              </a:p>
            </p:txBody>
          </p:sp>
        </mc:Fallback>
      </mc:AlternateContent>
      <p:pic>
        <p:nvPicPr>
          <p:cNvPr id="8" name="圖片 7"/>
          <p:cNvPicPr>
            <a:picLocks noChangeAspect="1"/>
          </p:cNvPicPr>
          <p:nvPr/>
        </p:nvPicPr>
        <p:blipFill rotWithShape="1">
          <a:blip r:embed="rId3" cstate="email">
            <a:extLst>
              <a:ext uri="{28A0092B-C50C-407E-A947-70E740481C1C}">
                <a14:useLocalDpi xmlns:a14="http://schemas.microsoft.com/office/drawing/2010/main"/>
              </a:ext>
            </a:extLst>
          </a:blip>
          <a:srcRect b="-4046"/>
          <a:stretch/>
        </p:blipFill>
        <p:spPr>
          <a:xfrm>
            <a:off x="4932485" y="6178912"/>
            <a:ext cx="4275062" cy="484124"/>
          </a:xfrm>
          <a:prstGeom prst="rect">
            <a:avLst/>
          </a:prstGeom>
        </p:spPr>
      </p:pic>
      <p:pic>
        <p:nvPicPr>
          <p:cNvPr id="10" name="圖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932485" y="4747596"/>
            <a:ext cx="4545623" cy="644380"/>
          </a:xfrm>
          <a:prstGeom prst="rect">
            <a:avLst/>
          </a:prstGeom>
        </p:spPr>
      </p:pic>
      <p:grpSp>
        <p:nvGrpSpPr>
          <p:cNvPr id="7" name="群組 6"/>
          <p:cNvGrpSpPr/>
          <p:nvPr/>
        </p:nvGrpSpPr>
        <p:grpSpPr>
          <a:xfrm>
            <a:off x="4932485" y="5391976"/>
            <a:ext cx="3064033" cy="696373"/>
            <a:chOff x="4932485" y="5392909"/>
            <a:chExt cx="3064033" cy="696373"/>
          </a:xfrm>
        </p:grpSpPr>
        <p:pic>
          <p:nvPicPr>
            <p:cNvPr id="9" name="圖片 8"/>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932485" y="5460234"/>
              <a:ext cx="2945423" cy="629048"/>
            </a:xfrm>
            <a:prstGeom prst="rect">
              <a:avLst/>
            </a:prstGeom>
          </p:spPr>
        </p:pic>
        <p:pic>
          <p:nvPicPr>
            <p:cNvPr id="6" name="圖片 5"/>
            <p:cNvPicPr>
              <a:picLocks noChangeAspect="1"/>
            </p:cNvPicPr>
            <p:nvPr/>
          </p:nvPicPr>
          <p:blipFill rotWithShape="1">
            <a:blip r:embed="rId6" cstate="email">
              <a:extLst>
                <a:ext uri="{28A0092B-C50C-407E-A947-70E740481C1C}">
                  <a14:useLocalDpi xmlns:a14="http://schemas.microsoft.com/office/drawing/2010/main"/>
                </a:ext>
              </a:extLst>
            </a:blip>
            <a:srcRect t="-2380" r="-333"/>
            <a:stretch/>
          </p:blipFill>
          <p:spPr>
            <a:xfrm>
              <a:off x="5559215" y="5392909"/>
              <a:ext cx="2437303" cy="696373"/>
            </a:xfrm>
            <a:prstGeom prst="rect">
              <a:avLst/>
            </a:prstGeom>
          </p:spPr>
        </p:pic>
      </p:grpSp>
    </p:spTree>
    <p:extLst>
      <p:ext uri="{BB962C8B-B14F-4D97-AF65-F5344CB8AC3E}">
        <p14:creationId xmlns:p14="http://schemas.microsoft.com/office/powerpoint/2010/main" val="18374481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8B4EDC-1B36-4957-A795-BCCE11FDAFE8}"/>
              </a:ext>
            </a:extLst>
          </p:cNvPr>
          <p:cNvSpPr>
            <a:spLocks noGrp="1"/>
          </p:cNvSpPr>
          <p:nvPr>
            <p:ph type="title"/>
          </p:nvPr>
        </p:nvSpPr>
        <p:spPr/>
        <p:txBody>
          <a:bodyPr/>
          <a:lstStyle/>
          <a:p>
            <a:r>
              <a:rPr lang="zh-TW" altLang="en-US" dirty="0"/>
              <a:t>程式架構剖析</a:t>
            </a:r>
          </a:p>
        </p:txBody>
      </p:sp>
      <p:sp>
        <p:nvSpPr>
          <p:cNvPr id="3" name="內容版面配置區 2">
            <a:extLst>
              <a:ext uri="{FF2B5EF4-FFF2-40B4-BE49-F238E27FC236}">
                <a16:creationId xmlns:a16="http://schemas.microsoft.com/office/drawing/2014/main" id="{43E4C9BE-1F04-4104-981E-CC3C13C62635}"/>
              </a:ext>
            </a:extLst>
          </p:cNvPr>
          <p:cNvSpPr>
            <a:spLocks noGrp="1"/>
          </p:cNvSpPr>
          <p:nvPr>
            <p:ph idx="1"/>
          </p:nvPr>
        </p:nvSpPr>
        <p:spPr/>
        <p:txBody>
          <a:bodyPr/>
          <a:lstStyle/>
          <a:p>
            <a:r>
              <a:rPr lang="zh-TW" altLang="en-US" sz="2400" dirty="0" smtClean="0"/>
              <a:t>程式實際執行</a:t>
            </a:r>
            <a:r>
              <a:rPr lang="zh-TW" altLang="en-US" sz="2400" dirty="0"/>
              <a:t>時</a:t>
            </a:r>
            <a:r>
              <a:rPr lang="zh-TW" altLang="en-US" sz="2400" dirty="0" smtClean="0"/>
              <a:t>影片連結</a:t>
            </a:r>
            <a:endParaRPr lang="en-US" altLang="zh-TW" sz="2400" dirty="0" smtClean="0"/>
          </a:p>
          <a:p>
            <a:r>
              <a:rPr lang="en-US" altLang="zh-TW" sz="2000" dirty="0"/>
              <a:t>Differential equation: </a:t>
            </a:r>
          </a:p>
          <a:p>
            <a:pPr marL="0" indent="0">
              <a:buNone/>
            </a:pPr>
            <a:r>
              <a:rPr lang="en-US" altLang="zh-TW" dirty="0" smtClean="0">
                <a:hlinkClick r:id="rId2"/>
              </a:rPr>
              <a:t>https</a:t>
            </a:r>
            <a:r>
              <a:rPr lang="en-US" altLang="zh-TW" dirty="0">
                <a:hlinkClick r:id="rId2"/>
              </a:rPr>
              <a:t>://www.youtube.com/watch?v=XDPKbndOIzw </a:t>
            </a:r>
            <a:endParaRPr lang="en-US" altLang="zh-TW" dirty="0" smtClean="0"/>
          </a:p>
          <a:p>
            <a:r>
              <a:rPr lang="en-US" altLang="zh-TW" sz="2000" dirty="0"/>
              <a:t>Laplace 2D: </a:t>
            </a:r>
          </a:p>
          <a:p>
            <a:pPr marL="0" indent="0">
              <a:buNone/>
            </a:pPr>
            <a:r>
              <a:rPr lang="en-US" altLang="zh-TW" dirty="0" smtClean="0">
                <a:hlinkClick r:id="rId3"/>
              </a:rPr>
              <a:t>https</a:t>
            </a:r>
            <a:r>
              <a:rPr lang="en-US" altLang="zh-TW" dirty="0">
                <a:hlinkClick r:id="rId3"/>
              </a:rPr>
              <a:t>://www.youtube.com/watch?v=idTdIa1Bauw </a:t>
            </a:r>
            <a:endParaRPr lang="en-US" altLang="zh-TW" dirty="0" smtClean="0"/>
          </a:p>
          <a:p>
            <a:r>
              <a:rPr lang="en-US" altLang="zh-TW" sz="2000" dirty="0"/>
              <a:t>Laplace 3D: </a:t>
            </a:r>
          </a:p>
          <a:p>
            <a:pPr marL="0" indent="0">
              <a:buNone/>
            </a:pPr>
            <a:r>
              <a:rPr lang="en-US" altLang="zh-TW" dirty="0" smtClean="0">
                <a:hlinkClick r:id="rId4"/>
              </a:rPr>
              <a:t>https</a:t>
            </a:r>
            <a:r>
              <a:rPr lang="en-US" altLang="zh-TW" dirty="0">
                <a:hlinkClick r:id="rId4"/>
              </a:rPr>
              <a:t>://www.youtube.com/watch?v=0EyAEatqVZE</a:t>
            </a:r>
            <a:endParaRPr lang="zh-TW" altLang="en-US" sz="2400" dirty="0"/>
          </a:p>
        </p:txBody>
      </p:sp>
    </p:spTree>
    <p:extLst>
      <p:ext uri="{BB962C8B-B14F-4D97-AF65-F5344CB8AC3E}">
        <p14:creationId xmlns:p14="http://schemas.microsoft.com/office/powerpoint/2010/main" val="3052189252"/>
      </p:ext>
    </p:extLst>
  </p:cSld>
  <p:clrMapOvr>
    <a:masterClrMapping/>
  </p:clrMapOvr>
  <p:timing>
    <p:tnLst>
      <p:par>
        <p:cTn id="1" dur="indefinite" restart="never" nodeType="tmRoot"/>
      </p:par>
    </p:tnLst>
  </p:timing>
</p:sld>
</file>

<file path=ppt/theme/theme1.xml><?xml version="1.0" encoding="utf-8"?>
<a:theme xmlns:a="http://schemas.openxmlformats.org/drawingml/2006/main" name="多面向">
  <a:themeElements>
    <a:clrScheme name="多面向">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多面向">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多面向">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TM02900688[[fn=多面向]]</Template>
  <TotalTime>443</TotalTime>
  <Words>1348</Words>
  <Application>Microsoft Office PowerPoint</Application>
  <PresentationFormat>寬螢幕</PresentationFormat>
  <Paragraphs>154</Paragraphs>
  <Slides>33</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33</vt:i4>
      </vt:variant>
    </vt:vector>
  </HeadingPairs>
  <TitlesOfParts>
    <vt:vector size="40" baseType="lpstr">
      <vt:lpstr>微軟正黑體</vt:lpstr>
      <vt:lpstr>微軟正黑體 (本文)</vt:lpstr>
      <vt:lpstr>Arial</vt:lpstr>
      <vt:lpstr>Cambria Math</vt:lpstr>
      <vt:lpstr>Trebuchet MS</vt:lpstr>
      <vt:lpstr>Wingdings 3</vt:lpstr>
      <vt:lpstr>多面向</vt:lpstr>
      <vt:lpstr>Solving  Differential Equations</vt:lpstr>
      <vt:lpstr>探討問題(Problem description)</vt:lpstr>
      <vt:lpstr>探討問題(Problem description)</vt:lpstr>
      <vt:lpstr>探討問題(Problem description)</vt:lpstr>
      <vt:lpstr>探討問題(Problem description)</vt:lpstr>
      <vt:lpstr>探討問題(Problem description)</vt:lpstr>
      <vt:lpstr>解決方法(methods) </vt:lpstr>
      <vt:lpstr>解決方法(methods) </vt:lpstr>
      <vt:lpstr>程式架構剖析</vt:lpstr>
      <vt:lpstr>程式架構剖析</vt:lpstr>
      <vt:lpstr>Laplace Equation (2D)</vt:lpstr>
      <vt:lpstr>Laplace Equation (2D)</vt:lpstr>
      <vt:lpstr>Laplace Equation (2D)</vt:lpstr>
      <vt:lpstr>Laplace Equation (2D)</vt:lpstr>
      <vt:lpstr>Laplace Equation (2D)</vt:lpstr>
      <vt:lpstr>Laplace Equation (2D)</vt:lpstr>
      <vt:lpstr>Laplace Equation (3D)</vt:lpstr>
      <vt:lpstr>Laplace Equation (3D)</vt:lpstr>
      <vt:lpstr>Laplace Equation (3D)</vt:lpstr>
      <vt:lpstr>程式架構剖析</vt:lpstr>
      <vt:lpstr>Wave equation (1D)</vt:lpstr>
      <vt:lpstr>Wave equation (1D)</vt:lpstr>
      <vt:lpstr>Wave equation (1D)</vt:lpstr>
      <vt:lpstr>Wave equation (1D)</vt:lpstr>
      <vt:lpstr>Wave equation (2D)</vt:lpstr>
      <vt:lpstr>Heat equation (1D)</vt:lpstr>
      <vt:lpstr>Heat equation (1D)</vt:lpstr>
      <vt:lpstr>Heat equation (2D)</vt:lpstr>
      <vt:lpstr>Advection-diffusion equation (2D)</vt:lpstr>
      <vt:lpstr>研究成果與結論</vt:lpstr>
      <vt:lpstr>專題的貢獻與可能的應用  (contributions)</vt:lpstr>
      <vt:lpstr>未來展望 </vt:lpstr>
      <vt:lpstr>分工表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Differential Equations</dc:title>
  <dc:creator>Ivan Chen</dc:creator>
  <cp:lastModifiedBy>Ivan Chen</cp:lastModifiedBy>
  <cp:revision>73</cp:revision>
  <dcterms:created xsi:type="dcterms:W3CDTF">2019-12-08T12:43:47Z</dcterms:created>
  <dcterms:modified xsi:type="dcterms:W3CDTF">2019-12-30T01:48:59Z</dcterms:modified>
</cp:coreProperties>
</file>